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6"/>
  </p:sldMasterIdLst>
  <p:notesMasterIdLst>
    <p:notesMasterId r:id="rId24"/>
  </p:notesMasterIdLst>
  <p:sldIdLst>
    <p:sldId id="256" r:id="rId7"/>
    <p:sldId id="258" r:id="rId8"/>
    <p:sldId id="257" r:id="rId9"/>
    <p:sldId id="1067" r:id="rId10"/>
    <p:sldId id="1142" r:id="rId11"/>
    <p:sldId id="1138" r:id="rId12"/>
    <p:sldId id="261" r:id="rId13"/>
    <p:sldId id="260" r:id="rId14"/>
    <p:sldId id="259" r:id="rId15"/>
    <p:sldId id="1132" r:id="rId16"/>
    <p:sldId id="1134" r:id="rId17"/>
    <p:sldId id="1135" r:id="rId18"/>
    <p:sldId id="1063" r:id="rId19"/>
    <p:sldId id="1066" r:id="rId20"/>
    <p:sldId id="1139" r:id="rId21"/>
    <p:sldId id="1062" r:id="rId22"/>
    <p:sldId id="114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F5F37B2-F432-483E-B182-8DC64897AB96}">
          <p14:sldIdLst>
            <p14:sldId id="256"/>
            <p14:sldId id="258"/>
            <p14:sldId id="257"/>
            <p14:sldId id="1067"/>
            <p14:sldId id="1142"/>
            <p14:sldId id="1138"/>
            <p14:sldId id="261"/>
            <p14:sldId id="260"/>
            <p14:sldId id="259"/>
            <p14:sldId id="1132"/>
            <p14:sldId id="1134"/>
            <p14:sldId id="1135"/>
            <p14:sldId id="1063"/>
            <p14:sldId id="1066"/>
            <p14:sldId id="1139"/>
            <p14:sldId id="1062"/>
            <p14:sldId id="114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34283D-04E1-432E-AAEF-8327F4B8E299}" type="doc">
      <dgm:prSet loTypeId="urn:microsoft.com/office/officeart/2005/8/layout/list1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9EE50301-7B6C-4187-A2B6-F451C5B3177E}">
      <dgm:prSet/>
      <dgm:spPr/>
      <dgm:t>
        <a:bodyPr/>
        <a:lstStyle/>
        <a:p>
          <a:r>
            <a:rPr lang="en-US"/>
            <a:t>Partner: Lifetime Wells </a:t>
          </a:r>
        </a:p>
      </dgm:t>
    </dgm:pt>
    <dgm:pt modelId="{797C62AF-04DB-4287-9A50-834D9B4BFF67}" type="parTrans" cxnId="{CFE8782A-27A6-4DD6-9A3C-6277C3D10C09}">
      <dgm:prSet/>
      <dgm:spPr/>
      <dgm:t>
        <a:bodyPr/>
        <a:lstStyle/>
        <a:p>
          <a:endParaRPr lang="en-US"/>
        </a:p>
      </dgm:t>
    </dgm:pt>
    <dgm:pt modelId="{ED0939C7-5FEA-4075-B102-60B5E11AE780}" type="sibTrans" cxnId="{CFE8782A-27A6-4DD6-9A3C-6277C3D10C09}">
      <dgm:prSet/>
      <dgm:spPr/>
      <dgm:t>
        <a:bodyPr/>
        <a:lstStyle/>
        <a:p>
          <a:endParaRPr lang="en-US"/>
        </a:p>
      </dgm:t>
    </dgm:pt>
    <dgm:pt modelId="{810872AB-D878-43CF-9AAC-E43E6F7837D8}">
      <dgm:prSet/>
      <dgm:spPr/>
      <dgm:t>
        <a:bodyPr/>
        <a:lstStyle/>
        <a:p>
          <a:r>
            <a:rPr lang="en-US"/>
            <a:t>Ghana Project Overview </a:t>
          </a:r>
        </a:p>
      </dgm:t>
    </dgm:pt>
    <dgm:pt modelId="{987DD5FA-2FB7-4381-8E07-099AA7902AE3}" type="parTrans" cxnId="{8F0BC5B5-3393-4598-A4E2-B0CA04B148E5}">
      <dgm:prSet/>
      <dgm:spPr/>
      <dgm:t>
        <a:bodyPr/>
        <a:lstStyle/>
        <a:p>
          <a:endParaRPr lang="en-US"/>
        </a:p>
      </dgm:t>
    </dgm:pt>
    <dgm:pt modelId="{0AC9C644-87E8-4E91-933A-6698A85FB7C0}" type="sibTrans" cxnId="{8F0BC5B5-3393-4598-A4E2-B0CA04B148E5}">
      <dgm:prSet/>
      <dgm:spPr/>
      <dgm:t>
        <a:bodyPr/>
        <a:lstStyle/>
        <a:p>
          <a:endParaRPr lang="en-US"/>
        </a:p>
      </dgm:t>
    </dgm:pt>
    <dgm:pt modelId="{5955C3DA-A6D7-4F08-A89E-A26E4F3FA1B5}">
      <dgm:prSet/>
      <dgm:spPr/>
      <dgm:t>
        <a:bodyPr/>
        <a:lstStyle/>
        <a:p>
          <a:r>
            <a:rPr lang="en-US"/>
            <a:t>Background work </a:t>
          </a:r>
        </a:p>
      </dgm:t>
    </dgm:pt>
    <dgm:pt modelId="{DE612B80-AF82-451A-BD76-1ED626B145A9}" type="parTrans" cxnId="{1F278EFA-C2AB-4752-B778-47AF64747F77}">
      <dgm:prSet/>
      <dgm:spPr/>
      <dgm:t>
        <a:bodyPr/>
        <a:lstStyle/>
        <a:p>
          <a:endParaRPr lang="en-US"/>
        </a:p>
      </dgm:t>
    </dgm:pt>
    <dgm:pt modelId="{B1118E67-F017-416E-8571-52511779EB06}" type="sibTrans" cxnId="{1F278EFA-C2AB-4752-B778-47AF64747F77}">
      <dgm:prSet/>
      <dgm:spPr/>
      <dgm:t>
        <a:bodyPr/>
        <a:lstStyle/>
        <a:p>
          <a:endParaRPr lang="en-US"/>
        </a:p>
      </dgm:t>
    </dgm:pt>
    <dgm:pt modelId="{A1D12A3A-4C99-433D-8C5F-12AA169779CD}">
      <dgm:prSet/>
      <dgm:spPr/>
      <dgm:t>
        <a:bodyPr/>
        <a:lstStyle/>
        <a:p>
          <a:r>
            <a:rPr lang="en-US"/>
            <a:t>Data field collection and analysis</a:t>
          </a:r>
        </a:p>
      </dgm:t>
    </dgm:pt>
    <dgm:pt modelId="{2D22D71D-07BB-4121-B009-D19C4905C0E6}" type="parTrans" cxnId="{D5781045-8F5F-45DB-BA4A-A5BEE25451CA}">
      <dgm:prSet/>
      <dgm:spPr/>
      <dgm:t>
        <a:bodyPr/>
        <a:lstStyle/>
        <a:p>
          <a:endParaRPr lang="en-US"/>
        </a:p>
      </dgm:t>
    </dgm:pt>
    <dgm:pt modelId="{B7B7EC66-91B6-4710-B49A-B008312B7A39}" type="sibTrans" cxnId="{D5781045-8F5F-45DB-BA4A-A5BEE25451CA}">
      <dgm:prSet/>
      <dgm:spPr/>
      <dgm:t>
        <a:bodyPr/>
        <a:lstStyle/>
        <a:p>
          <a:endParaRPr lang="en-US"/>
        </a:p>
      </dgm:t>
    </dgm:pt>
    <dgm:pt modelId="{7AB01E37-751A-405B-BA22-77FD2EB31DED}">
      <dgm:prSet/>
      <dgm:spPr/>
      <dgm:t>
        <a:bodyPr/>
        <a:lstStyle/>
        <a:p>
          <a:r>
            <a:rPr lang="en-US"/>
            <a:t>ArcGIS</a:t>
          </a:r>
        </a:p>
      </dgm:t>
    </dgm:pt>
    <dgm:pt modelId="{8ACD11E6-8841-467C-BCFF-C66684A7474A}" type="parTrans" cxnId="{BAFF1502-C94A-4FDB-959C-FCBC48ED7DA2}">
      <dgm:prSet/>
      <dgm:spPr/>
      <dgm:t>
        <a:bodyPr/>
        <a:lstStyle/>
        <a:p>
          <a:endParaRPr lang="en-US"/>
        </a:p>
      </dgm:t>
    </dgm:pt>
    <dgm:pt modelId="{D6F0E849-EAE8-42E9-8E31-417889079DCB}" type="sibTrans" cxnId="{BAFF1502-C94A-4FDB-959C-FCBC48ED7DA2}">
      <dgm:prSet/>
      <dgm:spPr/>
      <dgm:t>
        <a:bodyPr/>
        <a:lstStyle/>
        <a:p>
          <a:endParaRPr lang="en-US"/>
        </a:p>
      </dgm:t>
    </dgm:pt>
    <dgm:pt modelId="{2492798B-8EEE-426E-806D-325E1C16A802}">
      <dgm:prSet/>
      <dgm:spPr/>
      <dgm:t>
        <a:bodyPr/>
        <a:lstStyle/>
        <a:p>
          <a:r>
            <a:rPr lang="en-US"/>
            <a:t>Spring 2026 Solar Mechanized Water Pump System Installation </a:t>
          </a:r>
        </a:p>
      </dgm:t>
    </dgm:pt>
    <dgm:pt modelId="{BF91C03B-03EA-4636-9137-8E95FDEDD419}" type="parTrans" cxnId="{6D75E7EC-8A35-4DF9-9390-689A22893AC5}">
      <dgm:prSet/>
      <dgm:spPr/>
      <dgm:t>
        <a:bodyPr/>
        <a:lstStyle/>
        <a:p>
          <a:endParaRPr lang="en-US"/>
        </a:p>
      </dgm:t>
    </dgm:pt>
    <dgm:pt modelId="{E938DCC6-38F7-4DE7-AF71-84CCF1854970}" type="sibTrans" cxnId="{6D75E7EC-8A35-4DF9-9390-689A22893AC5}">
      <dgm:prSet/>
      <dgm:spPr/>
      <dgm:t>
        <a:bodyPr/>
        <a:lstStyle/>
        <a:p>
          <a:endParaRPr lang="en-US"/>
        </a:p>
      </dgm:t>
    </dgm:pt>
    <dgm:pt modelId="{020B28DA-1111-45F0-A3FC-E2D63383B0B9}">
      <dgm:prSet/>
      <dgm:spPr/>
      <dgm:t>
        <a:bodyPr/>
        <a:lstStyle/>
        <a:p>
          <a:r>
            <a:rPr lang="en-US"/>
            <a:t>Agbagblakope community </a:t>
          </a:r>
        </a:p>
      </dgm:t>
    </dgm:pt>
    <dgm:pt modelId="{B8276225-A554-4454-BD14-C5F360B56643}" type="parTrans" cxnId="{6944D51E-9ED1-4FF3-930C-6A8D54E7E8F4}">
      <dgm:prSet/>
      <dgm:spPr/>
      <dgm:t>
        <a:bodyPr/>
        <a:lstStyle/>
        <a:p>
          <a:endParaRPr lang="en-US"/>
        </a:p>
      </dgm:t>
    </dgm:pt>
    <dgm:pt modelId="{109B0165-7B4F-4D3F-A0B4-779CB89E34BB}" type="sibTrans" cxnId="{6944D51E-9ED1-4FF3-930C-6A8D54E7E8F4}">
      <dgm:prSet/>
      <dgm:spPr/>
      <dgm:t>
        <a:bodyPr/>
        <a:lstStyle/>
        <a:p>
          <a:endParaRPr lang="en-US"/>
        </a:p>
      </dgm:t>
    </dgm:pt>
    <dgm:pt modelId="{978F2B01-3CB3-4BD1-B733-3CE76D78C52C}">
      <dgm:prSet/>
      <dgm:spPr/>
      <dgm:t>
        <a:bodyPr/>
        <a:lstStyle/>
        <a:p>
          <a:r>
            <a:rPr lang="en-US"/>
            <a:t>Future Projects</a:t>
          </a:r>
        </a:p>
      </dgm:t>
    </dgm:pt>
    <dgm:pt modelId="{B8E7F61E-F2BF-4403-A97E-92C49BC9F8CC}" type="parTrans" cxnId="{FAF14279-938C-4392-9CAF-35325737AE83}">
      <dgm:prSet/>
      <dgm:spPr/>
      <dgm:t>
        <a:bodyPr/>
        <a:lstStyle/>
        <a:p>
          <a:endParaRPr lang="en-US"/>
        </a:p>
      </dgm:t>
    </dgm:pt>
    <dgm:pt modelId="{DCE73A83-CC5F-4DF2-8E73-07D4326153B1}" type="sibTrans" cxnId="{FAF14279-938C-4392-9CAF-35325737AE83}">
      <dgm:prSet/>
      <dgm:spPr/>
      <dgm:t>
        <a:bodyPr/>
        <a:lstStyle/>
        <a:p>
          <a:endParaRPr lang="en-US"/>
        </a:p>
      </dgm:t>
    </dgm:pt>
    <dgm:pt modelId="{690920F1-4D67-4D8E-BFE0-33195945E4CC}">
      <dgm:prSet/>
      <dgm:spPr/>
      <dgm:t>
        <a:bodyPr/>
        <a:lstStyle/>
        <a:p>
          <a:r>
            <a:rPr lang="en-US"/>
            <a:t>Mechanizing water wells </a:t>
          </a:r>
        </a:p>
      </dgm:t>
    </dgm:pt>
    <dgm:pt modelId="{B28FA14C-CF9E-43CB-960C-0B4B7106C862}" type="parTrans" cxnId="{48C5630E-3D5F-4610-A0DF-B0A9AE6CF66F}">
      <dgm:prSet/>
      <dgm:spPr/>
      <dgm:t>
        <a:bodyPr/>
        <a:lstStyle/>
        <a:p>
          <a:endParaRPr lang="en-US"/>
        </a:p>
      </dgm:t>
    </dgm:pt>
    <dgm:pt modelId="{BB0E91B3-A19C-4D77-A157-060A696E8B38}" type="sibTrans" cxnId="{48C5630E-3D5F-4610-A0DF-B0A9AE6CF66F}">
      <dgm:prSet/>
      <dgm:spPr/>
      <dgm:t>
        <a:bodyPr/>
        <a:lstStyle/>
        <a:p>
          <a:endParaRPr lang="en-US"/>
        </a:p>
      </dgm:t>
    </dgm:pt>
    <dgm:pt modelId="{8C7F3C2B-4554-4FD1-B02F-C94D67F85712}">
      <dgm:prSet/>
      <dgm:spPr/>
      <dgm:t>
        <a:bodyPr/>
        <a:lstStyle/>
        <a:p>
          <a:r>
            <a:rPr lang="en-US"/>
            <a:t>Choosing location/communities through ArcGIS </a:t>
          </a:r>
        </a:p>
      </dgm:t>
    </dgm:pt>
    <dgm:pt modelId="{27D78F11-4B75-4AF5-841E-1B0276DB3305}" type="parTrans" cxnId="{3C038202-0DA8-4956-AD38-9A4B2C6337C3}">
      <dgm:prSet/>
      <dgm:spPr/>
      <dgm:t>
        <a:bodyPr/>
        <a:lstStyle/>
        <a:p>
          <a:endParaRPr lang="en-US"/>
        </a:p>
      </dgm:t>
    </dgm:pt>
    <dgm:pt modelId="{FF418D27-AD44-4249-BD21-A239F11A7026}" type="sibTrans" cxnId="{3C038202-0DA8-4956-AD38-9A4B2C6337C3}">
      <dgm:prSet/>
      <dgm:spPr/>
      <dgm:t>
        <a:bodyPr/>
        <a:lstStyle/>
        <a:p>
          <a:endParaRPr lang="en-US"/>
        </a:p>
      </dgm:t>
    </dgm:pt>
    <dgm:pt modelId="{2EB501A7-9422-41A5-BA2C-B23233537C97}">
      <dgm:prSet/>
      <dgm:spPr/>
      <dgm:t>
        <a:bodyPr/>
        <a:lstStyle/>
        <a:p>
          <a:r>
            <a:rPr lang="en-US"/>
            <a:t>History and Mission</a:t>
          </a:r>
        </a:p>
      </dgm:t>
    </dgm:pt>
    <dgm:pt modelId="{6204005A-4192-463E-A66F-DC783B0F3ACC}" type="parTrans" cxnId="{B11293C9-FC89-458B-9B19-470A9D4DA782}">
      <dgm:prSet/>
      <dgm:spPr/>
    </dgm:pt>
    <dgm:pt modelId="{E7D5949E-C2AD-4F43-8CB4-CF2BE3B0A770}" type="sibTrans" cxnId="{B11293C9-FC89-458B-9B19-470A9D4DA782}">
      <dgm:prSet/>
      <dgm:spPr/>
    </dgm:pt>
    <dgm:pt modelId="{3B4C9DB2-760C-4DA1-9CDA-A7C892D157CD}" type="pres">
      <dgm:prSet presAssocID="{DD34283D-04E1-432E-AAEF-8327F4B8E299}" presName="linear" presStyleCnt="0">
        <dgm:presLayoutVars>
          <dgm:dir/>
          <dgm:animLvl val="lvl"/>
          <dgm:resizeHandles val="exact"/>
        </dgm:presLayoutVars>
      </dgm:prSet>
      <dgm:spPr/>
    </dgm:pt>
    <dgm:pt modelId="{9BEF80FF-1159-4CE8-B3A6-8896010EB801}" type="pres">
      <dgm:prSet presAssocID="{9EE50301-7B6C-4187-A2B6-F451C5B3177E}" presName="parentLin" presStyleCnt="0"/>
      <dgm:spPr/>
    </dgm:pt>
    <dgm:pt modelId="{9C3FE8B1-2188-4E83-BFAD-55933BE26458}" type="pres">
      <dgm:prSet presAssocID="{9EE50301-7B6C-4187-A2B6-F451C5B3177E}" presName="parentLeftMargin" presStyleLbl="node1" presStyleIdx="0" presStyleCnt="3"/>
      <dgm:spPr/>
    </dgm:pt>
    <dgm:pt modelId="{323F7ED1-22D6-40DC-B785-A416FB85529F}" type="pres">
      <dgm:prSet presAssocID="{9EE50301-7B6C-4187-A2B6-F451C5B3177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D288F83-A351-461C-8E7A-9E71CBFD47D5}" type="pres">
      <dgm:prSet presAssocID="{9EE50301-7B6C-4187-A2B6-F451C5B3177E}" presName="negativeSpace" presStyleCnt="0"/>
      <dgm:spPr/>
    </dgm:pt>
    <dgm:pt modelId="{443C4153-B231-4198-9A3E-B3A5F55A6DEF}" type="pres">
      <dgm:prSet presAssocID="{9EE50301-7B6C-4187-A2B6-F451C5B3177E}" presName="childText" presStyleLbl="conFgAcc1" presStyleIdx="0" presStyleCnt="3">
        <dgm:presLayoutVars>
          <dgm:bulletEnabled val="1"/>
        </dgm:presLayoutVars>
      </dgm:prSet>
      <dgm:spPr/>
    </dgm:pt>
    <dgm:pt modelId="{592C9CCF-508E-4280-B560-822E7A944C91}" type="pres">
      <dgm:prSet presAssocID="{ED0939C7-5FEA-4075-B102-60B5E11AE780}" presName="spaceBetweenRectangles" presStyleCnt="0"/>
      <dgm:spPr/>
    </dgm:pt>
    <dgm:pt modelId="{B8275442-B948-4EDA-8F9E-FD45FC277D43}" type="pres">
      <dgm:prSet presAssocID="{810872AB-D878-43CF-9AAC-E43E6F7837D8}" presName="parentLin" presStyleCnt="0"/>
      <dgm:spPr/>
    </dgm:pt>
    <dgm:pt modelId="{2D90EA38-3679-4DB1-A6B9-32C57888320C}" type="pres">
      <dgm:prSet presAssocID="{810872AB-D878-43CF-9AAC-E43E6F7837D8}" presName="parentLeftMargin" presStyleLbl="node1" presStyleIdx="0" presStyleCnt="3"/>
      <dgm:spPr/>
    </dgm:pt>
    <dgm:pt modelId="{9528E85F-B21A-4B45-9B10-F98C2610A43F}" type="pres">
      <dgm:prSet presAssocID="{810872AB-D878-43CF-9AAC-E43E6F7837D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40679CD-FEA2-48D9-90B0-6354D7861F44}" type="pres">
      <dgm:prSet presAssocID="{810872AB-D878-43CF-9AAC-E43E6F7837D8}" presName="negativeSpace" presStyleCnt="0"/>
      <dgm:spPr/>
    </dgm:pt>
    <dgm:pt modelId="{C9B0C064-F723-4FC4-9192-3D5157B09374}" type="pres">
      <dgm:prSet presAssocID="{810872AB-D878-43CF-9AAC-E43E6F7837D8}" presName="childText" presStyleLbl="conFgAcc1" presStyleIdx="1" presStyleCnt="3">
        <dgm:presLayoutVars>
          <dgm:bulletEnabled val="1"/>
        </dgm:presLayoutVars>
      </dgm:prSet>
      <dgm:spPr/>
    </dgm:pt>
    <dgm:pt modelId="{58D5B3F1-F8DA-4766-9F09-C64B10593A34}" type="pres">
      <dgm:prSet presAssocID="{0AC9C644-87E8-4E91-933A-6698A85FB7C0}" presName="spaceBetweenRectangles" presStyleCnt="0"/>
      <dgm:spPr/>
    </dgm:pt>
    <dgm:pt modelId="{A6DEE724-417E-4A66-8FEE-3E3E7153EBDC}" type="pres">
      <dgm:prSet presAssocID="{978F2B01-3CB3-4BD1-B733-3CE76D78C52C}" presName="parentLin" presStyleCnt="0"/>
      <dgm:spPr/>
    </dgm:pt>
    <dgm:pt modelId="{3523B688-946B-43D3-BE24-0A6B5E8349F3}" type="pres">
      <dgm:prSet presAssocID="{978F2B01-3CB3-4BD1-B733-3CE76D78C52C}" presName="parentLeftMargin" presStyleLbl="node1" presStyleIdx="1" presStyleCnt="3"/>
      <dgm:spPr/>
    </dgm:pt>
    <dgm:pt modelId="{A0ED4B40-86D2-43DC-ADC6-08DA6423AF32}" type="pres">
      <dgm:prSet presAssocID="{978F2B01-3CB3-4BD1-B733-3CE76D78C52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4E0BE9A-DC44-4151-BA0B-2C098B9F26F6}" type="pres">
      <dgm:prSet presAssocID="{978F2B01-3CB3-4BD1-B733-3CE76D78C52C}" presName="negativeSpace" presStyleCnt="0"/>
      <dgm:spPr/>
    </dgm:pt>
    <dgm:pt modelId="{AB48C828-E49A-484F-83BA-1711561720D5}" type="pres">
      <dgm:prSet presAssocID="{978F2B01-3CB3-4BD1-B733-3CE76D78C52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AFF1502-C94A-4FDB-959C-FCBC48ED7DA2}" srcId="{5955C3DA-A6D7-4F08-A89E-A26E4F3FA1B5}" destId="{7AB01E37-751A-405B-BA22-77FD2EB31DED}" srcOrd="1" destOrd="0" parTransId="{8ACD11E6-8841-467C-BCFF-C66684A7474A}" sibTransId="{D6F0E849-EAE8-42E9-8E31-417889079DCB}"/>
    <dgm:cxn modelId="{3C038202-0DA8-4956-AD38-9A4B2C6337C3}" srcId="{690920F1-4D67-4D8E-BFE0-33195945E4CC}" destId="{8C7F3C2B-4554-4FD1-B02F-C94D67F85712}" srcOrd="0" destOrd="0" parTransId="{27D78F11-4B75-4AF5-841E-1B0276DB3305}" sibTransId="{FF418D27-AD44-4249-BD21-A239F11A7026}"/>
    <dgm:cxn modelId="{48C5630E-3D5F-4610-A0DF-B0A9AE6CF66F}" srcId="{978F2B01-3CB3-4BD1-B733-3CE76D78C52C}" destId="{690920F1-4D67-4D8E-BFE0-33195945E4CC}" srcOrd="0" destOrd="0" parTransId="{B28FA14C-CF9E-43CB-960C-0B4B7106C862}" sibTransId="{BB0E91B3-A19C-4D77-A157-060A696E8B38}"/>
    <dgm:cxn modelId="{3C10BF11-8B58-47B3-A6A7-55973C3998CE}" type="presOf" srcId="{690920F1-4D67-4D8E-BFE0-33195945E4CC}" destId="{AB48C828-E49A-484F-83BA-1711561720D5}" srcOrd="0" destOrd="0" presId="urn:microsoft.com/office/officeart/2005/8/layout/list1"/>
    <dgm:cxn modelId="{6944D51E-9ED1-4FF3-930C-6A8D54E7E8F4}" srcId="{2492798B-8EEE-426E-806D-325E1C16A802}" destId="{020B28DA-1111-45F0-A3FC-E2D63383B0B9}" srcOrd="0" destOrd="0" parTransId="{B8276225-A554-4454-BD14-C5F360B56643}" sibTransId="{109B0165-7B4F-4D3F-A0B4-779CB89E34BB}"/>
    <dgm:cxn modelId="{CFE8782A-27A6-4DD6-9A3C-6277C3D10C09}" srcId="{DD34283D-04E1-432E-AAEF-8327F4B8E299}" destId="{9EE50301-7B6C-4187-A2B6-F451C5B3177E}" srcOrd="0" destOrd="0" parTransId="{797C62AF-04DB-4287-9A50-834D9B4BFF67}" sibTransId="{ED0939C7-5FEA-4075-B102-60B5E11AE780}"/>
    <dgm:cxn modelId="{FE6C0130-0B8A-44B8-8CC5-E6C93DD23839}" type="presOf" srcId="{5955C3DA-A6D7-4F08-A89E-A26E4F3FA1B5}" destId="{C9B0C064-F723-4FC4-9192-3D5157B09374}" srcOrd="0" destOrd="0" presId="urn:microsoft.com/office/officeart/2005/8/layout/list1"/>
    <dgm:cxn modelId="{D5781045-8F5F-45DB-BA4A-A5BEE25451CA}" srcId="{5955C3DA-A6D7-4F08-A89E-A26E4F3FA1B5}" destId="{A1D12A3A-4C99-433D-8C5F-12AA169779CD}" srcOrd="0" destOrd="0" parTransId="{2D22D71D-07BB-4121-B009-D19C4905C0E6}" sibTransId="{B7B7EC66-91B6-4710-B49A-B008312B7A39}"/>
    <dgm:cxn modelId="{824E3171-F388-47EF-ACE0-91704B7D2BBD}" type="presOf" srcId="{9EE50301-7B6C-4187-A2B6-F451C5B3177E}" destId="{323F7ED1-22D6-40DC-B785-A416FB85529F}" srcOrd="1" destOrd="0" presId="urn:microsoft.com/office/officeart/2005/8/layout/list1"/>
    <dgm:cxn modelId="{FAF14279-938C-4392-9CAF-35325737AE83}" srcId="{DD34283D-04E1-432E-AAEF-8327F4B8E299}" destId="{978F2B01-3CB3-4BD1-B733-3CE76D78C52C}" srcOrd="2" destOrd="0" parTransId="{B8E7F61E-F2BF-4403-A97E-92C49BC9F8CC}" sibTransId="{DCE73A83-CC5F-4DF2-8E73-07D4326153B1}"/>
    <dgm:cxn modelId="{BAA94588-6D41-489C-85CB-B9B994A21111}" type="presOf" srcId="{A1D12A3A-4C99-433D-8C5F-12AA169779CD}" destId="{C9B0C064-F723-4FC4-9192-3D5157B09374}" srcOrd="0" destOrd="1" presId="urn:microsoft.com/office/officeart/2005/8/layout/list1"/>
    <dgm:cxn modelId="{F305149B-EA05-4E23-86DC-871FA9457BD6}" type="presOf" srcId="{810872AB-D878-43CF-9AAC-E43E6F7837D8}" destId="{9528E85F-B21A-4B45-9B10-F98C2610A43F}" srcOrd="1" destOrd="0" presId="urn:microsoft.com/office/officeart/2005/8/layout/list1"/>
    <dgm:cxn modelId="{D4E03A9B-1E3B-4F66-82A3-F6728E07F105}" type="presOf" srcId="{9EE50301-7B6C-4187-A2B6-F451C5B3177E}" destId="{9C3FE8B1-2188-4E83-BFAD-55933BE26458}" srcOrd="0" destOrd="0" presId="urn:microsoft.com/office/officeart/2005/8/layout/list1"/>
    <dgm:cxn modelId="{D0D01EB5-55D7-40DF-A1F3-40957CCD7960}" type="presOf" srcId="{978F2B01-3CB3-4BD1-B733-3CE76D78C52C}" destId="{3523B688-946B-43D3-BE24-0A6B5E8349F3}" srcOrd="0" destOrd="0" presId="urn:microsoft.com/office/officeart/2005/8/layout/list1"/>
    <dgm:cxn modelId="{8F0BC5B5-3393-4598-A4E2-B0CA04B148E5}" srcId="{DD34283D-04E1-432E-AAEF-8327F4B8E299}" destId="{810872AB-D878-43CF-9AAC-E43E6F7837D8}" srcOrd="1" destOrd="0" parTransId="{987DD5FA-2FB7-4381-8E07-099AA7902AE3}" sibTransId="{0AC9C644-87E8-4E91-933A-6698A85FB7C0}"/>
    <dgm:cxn modelId="{EA7015B7-FB0C-4A6E-B62D-0DCF3D3BC517}" type="presOf" srcId="{8C7F3C2B-4554-4FD1-B02F-C94D67F85712}" destId="{AB48C828-E49A-484F-83BA-1711561720D5}" srcOrd="0" destOrd="1" presId="urn:microsoft.com/office/officeart/2005/8/layout/list1"/>
    <dgm:cxn modelId="{2F470BC0-24C5-44FF-B3F0-0C2E631FAE8A}" type="presOf" srcId="{978F2B01-3CB3-4BD1-B733-3CE76D78C52C}" destId="{A0ED4B40-86D2-43DC-ADC6-08DA6423AF32}" srcOrd="1" destOrd="0" presId="urn:microsoft.com/office/officeart/2005/8/layout/list1"/>
    <dgm:cxn modelId="{B11293C9-FC89-458B-9B19-470A9D4DA782}" srcId="{9EE50301-7B6C-4187-A2B6-F451C5B3177E}" destId="{2EB501A7-9422-41A5-BA2C-B23233537C97}" srcOrd="0" destOrd="0" parTransId="{6204005A-4192-463E-A66F-DC783B0F3ACC}" sibTransId="{E7D5949E-C2AD-4F43-8CB4-CF2BE3B0A770}"/>
    <dgm:cxn modelId="{3776CCCB-B954-4554-A7E2-06DBB502CE3E}" type="presOf" srcId="{2492798B-8EEE-426E-806D-325E1C16A802}" destId="{C9B0C064-F723-4FC4-9192-3D5157B09374}" srcOrd="0" destOrd="3" presId="urn:microsoft.com/office/officeart/2005/8/layout/list1"/>
    <dgm:cxn modelId="{692CE5D4-519B-4972-93C3-54325CCD6FFC}" type="presOf" srcId="{DD34283D-04E1-432E-AAEF-8327F4B8E299}" destId="{3B4C9DB2-760C-4DA1-9CDA-A7C892D157CD}" srcOrd="0" destOrd="0" presId="urn:microsoft.com/office/officeart/2005/8/layout/list1"/>
    <dgm:cxn modelId="{FF5540D9-28CD-4856-8119-2ACF4538511C}" type="presOf" srcId="{020B28DA-1111-45F0-A3FC-E2D63383B0B9}" destId="{C9B0C064-F723-4FC4-9192-3D5157B09374}" srcOrd="0" destOrd="4" presId="urn:microsoft.com/office/officeart/2005/8/layout/list1"/>
    <dgm:cxn modelId="{3548F6E5-7299-43DE-BF07-953B44146495}" type="presOf" srcId="{810872AB-D878-43CF-9AAC-E43E6F7837D8}" destId="{2D90EA38-3679-4DB1-A6B9-32C57888320C}" srcOrd="0" destOrd="0" presId="urn:microsoft.com/office/officeart/2005/8/layout/list1"/>
    <dgm:cxn modelId="{605245E8-75C3-4F1B-AFEE-913C70F0FF3C}" type="presOf" srcId="{2EB501A7-9422-41A5-BA2C-B23233537C97}" destId="{443C4153-B231-4198-9A3E-B3A5F55A6DEF}" srcOrd="0" destOrd="0" presId="urn:microsoft.com/office/officeart/2005/8/layout/list1"/>
    <dgm:cxn modelId="{6D75E7EC-8A35-4DF9-9390-689A22893AC5}" srcId="{810872AB-D878-43CF-9AAC-E43E6F7837D8}" destId="{2492798B-8EEE-426E-806D-325E1C16A802}" srcOrd="1" destOrd="0" parTransId="{BF91C03B-03EA-4636-9137-8E95FDEDD419}" sibTransId="{E938DCC6-38F7-4DE7-AF71-84CCF1854970}"/>
    <dgm:cxn modelId="{34DB48F1-75D3-4630-97BD-BB7CCC2E8174}" type="presOf" srcId="{7AB01E37-751A-405B-BA22-77FD2EB31DED}" destId="{C9B0C064-F723-4FC4-9192-3D5157B09374}" srcOrd="0" destOrd="2" presId="urn:microsoft.com/office/officeart/2005/8/layout/list1"/>
    <dgm:cxn modelId="{1F278EFA-C2AB-4752-B778-47AF64747F77}" srcId="{810872AB-D878-43CF-9AAC-E43E6F7837D8}" destId="{5955C3DA-A6D7-4F08-A89E-A26E4F3FA1B5}" srcOrd="0" destOrd="0" parTransId="{DE612B80-AF82-451A-BD76-1ED626B145A9}" sibTransId="{B1118E67-F017-416E-8571-52511779EB06}"/>
    <dgm:cxn modelId="{FFA9DAF4-B83B-408A-985F-D147E59C4D36}" type="presParOf" srcId="{3B4C9DB2-760C-4DA1-9CDA-A7C892D157CD}" destId="{9BEF80FF-1159-4CE8-B3A6-8896010EB801}" srcOrd="0" destOrd="0" presId="urn:microsoft.com/office/officeart/2005/8/layout/list1"/>
    <dgm:cxn modelId="{A80E743B-DCFA-409D-B00F-A598CE346056}" type="presParOf" srcId="{9BEF80FF-1159-4CE8-B3A6-8896010EB801}" destId="{9C3FE8B1-2188-4E83-BFAD-55933BE26458}" srcOrd="0" destOrd="0" presId="urn:microsoft.com/office/officeart/2005/8/layout/list1"/>
    <dgm:cxn modelId="{9E7804CD-A95D-4AD8-84ED-9345CE42EC06}" type="presParOf" srcId="{9BEF80FF-1159-4CE8-B3A6-8896010EB801}" destId="{323F7ED1-22D6-40DC-B785-A416FB85529F}" srcOrd="1" destOrd="0" presId="urn:microsoft.com/office/officeart/2005/8/layout/list1"/>
    <dgm:cxn modelId="{7C5C442B-C5E1-4E12-A1C4-05234D0B4E13}" type="presParOf" srcId="{3B4C9DB2-760C-4DA1-9CDA-A7C892D157CD}" destId="{0D288F83-A351-461C-8E7A-9E71CBFD47D5}" srcOrd="1" destOrd="0" presId="urn:microsoft.com/office/officeart/2005/8/layout/list1"/>
    <dgm:cxn modelId="{74CCCC4F-9222-4D8D-8CDC-13608631DE9A}" type="presParOf" srcId="{3B4C9DB2-760C-4DA1-9CDA-A7C892D157CD}" destId="{443C4153-B231-4198-9A3E-B3A5F55A6DEF}" srcOrd="2" destOrd="0" presId="urn:microsoft.com/office/officeart/2005/8/layout/list1"/>
    <dgm:cxn modelId="{34058BE9-36C5-4186-9711-8F9AAD2A6DBC}" type="presParOf" srcId="{3B4C9DB2-760C-4DA1-9CDA-A7C892D157CD}" destId="{592C9CCF-508E-4280-B560-822E7A944C91}" srcOrd="3" destOrd="0" presId="urn:microsoft.com/office/officeart/2005/8/layout/list1"/>
    <dgm:cxn modelId="{DBE1EEC2-A020-4570-8070-C6AA4DF44F96}" type="presParOf" srcId="{3B4C9DB2-760C-4DA1-9CDA-A7C892D157CD}" destId="{B8275442-B948-4EDA-8F9E-FD45FC277D43}" srcOrd="4" destOrd="0" presId="urn:microsoft.com/office/officeart/2005/8/layout/list1"/>
    <dgm:cxn modelId="{A09FE5AF-AC35-42BA-A3D4-2CC66DC79D1A}" type="presParOf" srcId="{B8275442-B948-4EDA-8F9E-FD45FC277D43}" destId="{2D90EA38-3679-4DB1-A6B9-32C57888320C}" srcOrd="0" destOrd="0" presId="urn:microsoft.com/office/officeart/2005/8/layout/list1"/>
    <dgm:cxn modelId="{C4F9C546-FD1C-476B-ABE2-B72BC16C3266}" type="presParOf" srcId="{B8275442-B948-4EDA-8F9E-FD45FC277D43}" destId="{9528E85F-B21A-4B45-9B10-F98C2610A43F}" srcOrd="1" destOrd="0" presId="urn:microsoft.com/office/officeart/2005/8/layout/list1"/>
    <dgm:cxn modelId="{84E3DEE2-F6D0-4107-88AE-37C38617E36F}" type="presParOf" srcId="{3B4C9DB2-760C-4DA1-9CDA-A7C892D157CD}" destId="{D40679CD-FEA2-48D9-90B0-6354D7861F44}" srcOrd="5" destOrd="0" presId="urn:microsoft.com/office/officeart/2005/8/layout/list1"/>
    <dgm:cxn modelId="{AA1460A9-D0FB-4846-82E1-7815A46CCFF7}" type="presParOf" srcId="{3B4C9DB2-760C-4DA1-9CDA-A7C892D157CD}" destId="{C9B0C064-F723-4FC4-9192-3D5157B09374}" srcOrd="6" destOrd="0" presId="urn:microsoft.com/office/officeart/2005/8/layout/list1"/>
    <dgm:cxn modelId="{4D7DEF61-D8F7-48CA-8F44-BF0FBE4E5000}" type="presParOf" srcId="{3B4C9DB2-760C-4DA1-9CDA-A7C892D157CD}" destId="{58D5B3F1-F8DA-4766-9F09-C64B10593A34}" srcOrd="7" destOrd="0" presId="urn:microsoft.com/office/officeart/2005/8/layout/list1"/>
    <dgm:cxn modelId="{D737C503-7986-45D3-BFB0-9FA7308600D8}" type="presParOf" srcId="{3B4C9DB2-760C-4DA1-9CDA-A7C892D157CD}" destId="{A6DEE724-417E-4A66-8FEE-3E3E7153EBDC}" srcOrd="8" destOrd="0" presId="urn:microsoft.com/office/officeart/2005/8/layout/list1"/>
    <dgm:cxn modelId="{A040B0DC-B30A-4D4D-A00F-75D284A78E48}" type="presParOf" srcId="{A6DEE724-417E-4A66-8FEE-3E3E7153EBDC}" destId="{3523B688-946B-43D3-BE24-0A6B5E8349F3}" srcOrd="0" destOrd="0" presId="urn:microsoft.com/office/officeart/2005/8/layout/list1"/>
    <dgm:cxn modelId="{18FA75A9-9623-477C-9BE3-CEE9E90C6C91}" type="presParOf" srcId="{A6DEE724-417E-4A66-8FEE-3E3E7153EBDC}" destId="{A0ED4B40-86D2-43DC-ADC6-08DA6423AF32}" srcOrd="1" destOrd="0" presId="urn:microsoft.com/office/officeart/2005/8/layout/list1"/>
    <dgm:cxn modelId="{8370E7FA-63AE-4F37-BB24-FBFDB062A554}" type="presParOf" srcId="{3B4C9DB2-760C-4DA1-9CDA-A7C892D157CD}" destId="{D4E0BE9A-DC44-4151-BA0B-2C098B9F26F6}" srcOrd="9" destOrd="0" presId="urn:microsoft.com/office/officeart/2005/8/layout/list1"/>
    <dgm:cxn modelId="{43FECE87-EA72-43CF-8C93-22EDEBDE797A}" type="presParOf" srcId="{3B4C9DB2-760C-4DA1-9CDA-A7C892D157CD}" destId="{AB48C828-E49A-484F-83BA-1711561720D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3C4153-B231-4198-9A3E-B3A5F55A6DEF}">
      <dsp:nvSpPr>
        <dsp:cNvPr id="0" name=""/>
        <dsp:cNvSpPr/>
      </dsp:nvSpPr>
      <dsp:spPr>
        <a:xfrm>
          <a:off x="0" y="282789"/>
          <a:ext cx="10515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333248" rIns="81612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History and Mission</a:t>
          </a:r>
        </a:p>
      </dsp:txBody>
      <dsp:txXfrm>
        <a:off x="0" y="282789"/>
        <a:ext cx="10515600" cy="680400"/>
      </dsp:txXfrm>
    </dsp:sp>
    <dsp:sp modelId="{323F7ED1-22D6-40DC-B785-A416FB85529F}">
      <dsp:nvSpPr>
        <dsp:cNvPr id="0" name=""/>
        <dsp:cNvSpPr/>
      </dsp:nvSpPr>
      <dsp:spPr>
        <a:xfrm>
          <a:off x="525780" y="46629"/>
          <a:ext cx="7360920" cy="47232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Partner: Lifetime Wells </a:t>
          </a:r>
        </a:p>
      </dsp:txBody>
      <dsp:txXfrm>
        <a:off x="548837" y="69686"/>
        <a:ext cx="7314806" cy="426206"/>
      </dsp:txXfrm>
    </dsp:sp>
    <dsp:sp modelId="{C9B0C064-F723-4FC4-9192-3D5157B09374}">
      <dsp:nvSpPr>
        <dsp:cNvPr id="0" name=""/>
        <dsp:cNvSpPr/>
      </dsp:nvSpPr>
      <dsp:spPr>
        <a:xfrm>
          <a:off x="0" y="1285749"/>
          <a:ext cx="10515600" cy="17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299968"/>
              <a:satOff val="-14601"/>
              <a:lumOff val="-245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333248" rIns="81612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Background work </a:t>
          </a: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Data field collection and analysis</a:t>
          </a: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ArcGIS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Spring 2026 Solar Mechanized Water Pump System Installation </a:t>
          </a: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Agbagblakope community </a:t>
          </a:r>
        </a:p>
      </dsp:txBody>
      <dsp:txXfrm>
        <a:off x="0" y="1285749"/>
        <a:ext cx="10515600" cy="1764000"/>
      </dsp:txXfrm>
    </dsp:sp>
    <dsp:sp modelId="{9528E85F-B21A-4B45-9B10-F98C2610A43F}">
      <dsp:nvSpPr>
        <dsp:cNvPr id="0" name=""/>
        <dsp:cNvSpPr/>
      </dsp:nvSpPr>
      <dsp:spPr>
        <a:xfrm>
          <a:off x="525780" y="1049589"/>
          <a:ext cx="7360920" cy="472320"/>
        </a:xfrm>
        <a:prstGeom prst="roundRect">
          <a:avLst/>
        </a:prstGeom>
        <a:gradFill rotWithShape="0">
          <a:gsLst>
            <a:gs pos="0">
              <a:schemeClr val="accent4">
                <a:hueOff val="3299968"/>
                <a:satOff val="-14601"/>
                <a:lumOff val="-245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299968"/>
                <a:satOff val="-14601"/>
                <a:lumOff val="-245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299968"/>
                <a:satOff val="-14601"/>
                <a:lumOff val="-245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Ghana Project Overview </a:t>
          </a:r>
        </a:p>
      </dsp:txBody>
      <dsp:txXfrm>
        <a:off x="548837" y="1072646"/>
        <a:ext cx="7314806" cy="426206"/>
      </dsp:txXfrm>
    </dsp:sp>
    <dsp:sp modelId="{AB48C828-E49A-484F-83BA-1711561720D5}">
      <dsp:nvSpPr>
        <dsp:cNvPr id="0" name=""/>
        <dsp:cNvSpPr/>
      </dsp:nvSpPr>
      <dsp:spPr>
        <a:xfrm>
          <a:off x="0" y="3372309"/>
          <a:ext cx="10515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99937"/>
              <a:satOff val="-29202"/>
              <a:lumOff val="-49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333248" rIns="81612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Mechanizing water wells </a:t>
          </a: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Choosing location/communities through ArcGIS </a:t>
          </a:r>
        </a:p>
      </dsp:txBody>
      <dsp:txXfrm>
        <a:off x="0" y="3372309"/>
        <a:ext cx="10515600" cy="932400"/>
      </dsp:txXfrm>
    </dsp:sp>
    <dsp:sp modelId="{A0ED4B40-86D2-43DC-ADC6-08DA6423AF32}">
      <dsp:nvSpPr>
        <dsp:cNvPr id="0" name=""/>
        <dsp:cNvSpPr/>
      </dsp:nvSpPr>
      <dsp:spPr>
        <a:xfrm>
          <a:off x="525780" y="3136149"/>
          <a:ext cx="7360920" cy="472320"/>
        </a:xfrm>
        <a:prstGeom prst="roundRect">
          <a:avLst/>
        </a:prstGeom>
        <a:gradFill rotWithShape="0">
          <a:gsLst>
            <a:gs pos="0">
              <a:schemeClr val="accent4">
                <a:hueOff val="6599937"/>
                <a:satOff val="-29202"/>
                <a:lumOff val="-490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599937"/>
                <a:satOff val="-29202"/>
                <a:lumOff val="-490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599937"/>
                <a:satOff val="-29202"/>
                <a:lumOff val="-490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Future Projects</a:t>
          </a:r>
        </a:p>
      </dsp:txBody>
      <dsp:txXfrm>
        <a:off x="548837" y="3159206"/>
        <a:ext cx="7314806" cy="426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90F60B-113B-498F-8B77-F5B837A6FFC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89D8A-C1FE-4FE7-B590-465ABF65FF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026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torymaps.arcgis.com/stories/b4081b93bbf745e1904e6a7ec5833119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>
                <a:ea typeface="Calibri"/>
                <a:cs typeface="Calibri"/>
              </a:rPr>
              <a:t>Founded in 2017 from the merger between Ken Woods Lifetime Wells For Ghana (founded in 2006 after trying to sell a digging rig to which a church wanted him to stay and teach them to use it in Ghana) and David Powell's Wells for Relief (started in 2004)</a:t>
            </a:r>
          </a:p>
          <a:p>
            <a:pPr marL="228600" indent="-228600">
              <a:buAutoNum type="arabicPeriod"/>
            </a:pPr>
            <a:r>
              <a:rPr lang="en-US">
                <a:ea typeface="Calibri"/>
                <a:cs typeface="Calibri"/>
              </a:rPr>
              <a:t>Mission: </a:t>
            </a:r>
            <a:r>
              <a:rPr lang="en-US">
                <a:solidFill>
                  <a:srgbClr val="20426B"/>
                </a:solidFill>
              </a:rPr>
              <a:t>Lifetime Wells International improves the quality of life for communities in Ghana and Tanzania by providing access to safe drinking water. We envision a world where death and disease caused by unsafe drinking water are eliminated and communities are lifted out of extreme poverty through the power of clean water.</a:t>
            </a:r>
            <a:endParaRPr lang="en-US">
              <a:solidFill>
                <a:srgbClr val="20426B"/>
              </a:solidFill>
              <a:ea typeface="Calibri"/>
              <a:cs typeface="Calibri"/>
            </a:endParaRPr>
          </a:p>
          <a:p>
            <a:pPr marL="228600" indent="-228600">
              <a:buAutoNum type="arabicPeriod"/>
            </a:pPr>
            <a:r>
              <a:rPr lang="en-US">
                <a:solidFill>
                  <a:srgbClr val="20426B"/>
                </a:solidFill>
              </a:rPr>
              <a:t>They attack this goal by building over 1,900 hand pumps, miles of underground water mains, and giving access to around 1,000,000 people.</a:t>
            </a:r>
            <a:endParaRPr lang="en-US">
              <a:solidFill>
                <a:srgbClr val="20426B"/>
              </a:solidFill>
              <a:ea typeface="Calibri"/>
              <a:cs typeface="Calibri"/>
            </a:endParaRPr>
          </a:p>
          <a:p>
            <a:pPr marL="228600" indent="-228600">
              <a:buAutoNum type="arabicPeriod"/>
            </a:pPr>
            <a:r>
              <a:rPr lang="en-US">
                <a:solidFill>
                  <a:srgbClr val="20426B"/>
                </a:solidFill>
              </a:rPr>
              <a:t>Aligns with our infrastructure/engineering mission, fosters sustainable local capacity, bridges clean-water and social infrastructure</a:t>
            </a:r>
          </a:p>
          <a:p>
            <a:pPr marL="228600" indent="-228600">
              <a:buAutoNum type="arabicPeriod"/>
            </a:pPr>
            <a:endParaRPr lang="en-US">
              <a:solidFill>
                <a:srgbClr val="20426B"/>
              </a:solidFill>
              <a:ea typeface="Calibri" panose="020F0502020204030204"/>
              <a:cs typeface="Calibri" panose="020F0502020204030204"/>
            </a:endParaRPr>
          </a:p>
          <a:p>
            <a:pPr marL="228600" indent="-228600">
              <a:buAutoNum type="arabicPeriod"/>
            </a:pPr>
            <a:r>
              <a:rPr lang="en-US">
                <a:solidFill>
                  <a:srgbClr val="20426B"/>
                </a:solidFill>
                <a:ea typeface="Calibri" panose="020F0502020204030204"/>
                <a:cs typeface="Calibri" panose="020F0502020204030204"/>
              </a:rPr>
              <a:t>Should we add a photo of David?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BD8AC1-2D37-1E48-AC43-682D88E1B23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379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GIS link: </a:t>
            </a:r>
            <a:r>
              <a:rPr lang="en-US" dirty="0">
                <a:hlinkClick r:id="rId3"/>
              </a:rPr>
              <a:t>https://storymaps.arcgis.com/stories/b4081b93bbf745e1904e6a7ec5833119</a:t>
            </a: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389D8A-C1FE-4FE7-B590-465ABF65FF2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28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All communities listed have functional wells, easy accessibility, access to electricity, a caretaker for the well, and are willing to pay for maintenance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389D8A-C1FE-4FE7-B590-465ABF65FF2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16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>
          <a:extLst>
            <a:ext uri="{FF2B5EF4-FFF2-40B4-BE49-F238E27FC236}">
              <a16:creationId xmlns:a16="http://schemas.microsoft.com/office/drawing/2014/main" id="{FF757316-26DC-4F54-9801-51C1116A1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7439a34b0d_2_0:notes">
            <a:extLst>
              <a:ext uri="{FF2B5EF4-FFF2-40B4-BE49-F238E27FC236}">
                <a16:creationId xmlns:a16="http://schemas.microsoft.com/office/drawing/2014/main" id="{19F287B1-F672-9EA5-893C-9F7869BF18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Information about the change from a hand pump to a solar mechanized pump</a:t>
            </a:r>
            <a:endParaRPr/>
          </a:p>
        </p:txBody>
      </p:sp>
      <p:sp>
        <p:nvSpPr>
          <p:cNvPr id="120" name="Google Shape;120;g7439a34b0d_2_0:notes">
            <a:extLst>
              <a:ext uri="{FF2B5EF4-FFF2-40B4-BE49-F238E27FC236}">
                <a16:creationId xmlns:a16="http://schemas.microsoft.com/office/drawing/2014/main" id="{618C0FB8-9F1E-6DF8-C5BB-0D29F0D8FDB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18437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Add information about Lifetime Wells International and Lifetime Wells for Ghana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7F0760-8D82-42D8-BFB8-7F6F9A667FB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865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People in the village, on the Ghana team, and at the schools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7F0760-8D82-42D8-BFB8-7F6F9A667FB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374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Relationship Id="rId1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20289"/>
            <a:ext cx="9144000" cy="2387600"/>
          </a:xfrm>
        </p:spPr>
        <p:txBody>
          <a:bodyPr>
            <a:normAutofit/>
          </a:bodyPr>
          <a:lstStyle/>
          <a:p>
            <a:r>
              <a:rPr lang="en-US" sz="3600" b="1">
                <a:solidFill>
                  <a:srgbClr val="242424"/>
                </a:solidFill>
                <a:highlight>
                  <a:srgbClr val="FFFFFF"/>
                </a:highlight>
                <a:latin typeface="Segoe UI"/>
                <a:cs typeface="Segoe UI"/>
              </a:rPr>
              <a:t>SE PA AWWA Spring 2026 Conference</a:t>
            </a:r>
            <a:endParaRPr lang="en-US" sz="3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2110" y="6329702"/>
            <a:ext cx="9609943" cy="5254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i="1"/>
              <a:t>Villanova Engineering Service Learning (VESL) Spring 2026 Ghana Team</a:t>
            </a:r>
          </a:p>
        </p:txBody>
      </p:sp>
      <p:pic>
        <p:nvPicPr>
          <p:cNvPr id="4" name="Picture 3" descr="AWWA – Spokane Aquifer Joint Board">
            <a:extLst>
              <a:ext uri="{FF2B5EF4-FFF2-40B4-BE49-F238E27FC236}">
                <a16:creationId xmlns:a16="http://schemas.microsoft.com/office/drawing/2014/main" id="{E697E602-65E3-03E6-F109-1D844DE2F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1972" y="6314"/>
            <a:ext cx="2950028" cy="2138175"/>
          </a:xfrm>
          <a:prstGeom prst="rect">
            <a:avLst/>
          </a:prstGeom>
        </p:spPr>
      </p:pic>
      <p:pic>
        <p:nvPicPr>
          <p:cNvPr id="5" name="Picture 4" descr="Villanova University Logo PNG (Transparent) SVG AI – Free Download">
            <a:extLst>
              <a:ext uri="{FF2B5EF4-FFF2-40B4-BE49-F238E27FC236}">
                <a16:creationId xmlns:a16="http://schemas.microsoft.com/office/drawing/2014/main" id="{C45EF2A2-EBF5-CD4F-FE6E-D47C155A8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59" y="331797"/>
            <a:ext cx="6095995" cy="1154320"/>
          </a:xfrm>
          <a:prstGeom prst="rect">
            <a:avLst/>
          </a:prstGeom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D6EDB39D-C9C8-A262-1CF0-1604E5A13599}"/>
              </a:ext>
            </a:extLst>
          </p:cNvPr>
          <p:cNvSpPr txBox="1">
            <a:spLocks/>
          </p:cNvSpPr>
          <p:nvPr/>
        </p:nvSpPr>
        <p:spPr>
          <a:xfrm>
            <a:off x="1222194" y="3228783"/>
            <a:ext cx="10555110" cy="95815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dirty="0">
                <a:highlight>
                  <a:srgbClr val="FFFFFF"/>
                </a:highlight>
                <a:latin typeface="Calibri Light"/>
                <a:ea typeface="Calibri Light"/>
                <a:cs typeface="Calibri Light"/>
              </a:rPr>
              <a:t>Ghana – Asset Management Tools for Sustainable Water</a:t>
            </a:r>
            <a:endParaRPr lang="en-US"/>
          </a:p>
          <a:p>
            <a:r>
              <a:rPr lang="en-US" dirty="0">
                <a:highlight>
                  <a:srgbClr val="FFFFFF"/>
                </a:highlight>
                <a:ea typeface="+mn-lt"/>
                <a:cs typeface="+mn-lt"/>
              </a:rPr>
              <a:t>Installation of a Solar Mechanized Water Pump System at the </a:t>
            </a:r>
            <a:r>
              <a:rPr lang="en-US" dirty="0" err="1">
                <a:highlight>
                  <a:srgbClr val="FFFFFF"/>
                </a:highlight>
                <a:ea typeface="+mn-lt"/>
                <a:cs typeface="+mn-lt"/>
              </a:rPr>
              <a:t>Agbagblakope</a:t>
            </a:r>
            <a:r>
              <a:rPr lang="en-US" dirty="0">
                <a:highlight>
                  <a:srgbClr val="FFFFFF"/>
                </a:highlight>
                <a:ea typeface="+mn-lt"/>
                <a:cs typeface="+mn-lt"/>
              </a:rPr>
              <a:t> Community, V</a:t>
            </a:r>
            <a:r>
              <a:rPr lang="en-US" dirty="0">
                <a:highlight>
                  <a:srgbClr val="FFFFFF"/>
                </a:highlight>
              </a:rPr>
              <a:t>olta Region, Ghana</a:t>
            </a:r>
            <a:endParaRPr lang="en-US" dirty="0"/>
          </a:p>
          <a:p>
            <a:endParaRPr lang="en-US">
              <a:highlight>
                <a:srgbClr val="FFFFFF"/>
              </a:highlight>
            </a:endParaRPr>
          </a:p>
          <a:p>
            <a:endParaRPr lang="en-US">
              <a:highlight>
                <a:srgbClr val="FFFFFF"/>
              </a:highlight>
            </a:endParaRPr>
          </a:p>
          <a:p>
            <a:endParaRPr lang="en-US">
              <a:highlight>
                <a:srgbClr val="FFFFFF"/>
              </a:highlight>
            </a:endParaRPr>
          </a:p>
        </p:txBody>
      </p:sp>
      <p:pic>
        <p:nvPicPr>
          <p:cNvPr id="6" name="Picture 5" descr="A person washing their hands&#10;&#10;AI-generated content may be incorrect.">
            <a:extLst>
              <a:ext uri="{FF2B5EF4-FFF2-40B4-BE49-F238E27FC236}">
                <a16:creationId xmlns:a16="http://schemas.microsoft.com/office/drawing/2014/main" id="{0D5DE41F-6000-F157-5FA7-C666796608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7463" y="4185003"/>
            <a:ext cx="3777075" cy="205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957C7-E319-7937-543E-CE9262BE4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7733"/>
          </a:xfrm>
        </p:spPr>
        <p:txBody>
          <a:bodyPr/>
          <a:lstStyle/>
          <a:p>
            <a:r>
              <a:rPr lang="en-US"/>
              <a:t>Team Introduction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076CBC-28DF-BEDE-FCB6-67ED3049BEEE}"/>
              </a:ext>
            </a:extLst>
          </p:cNvPr>
          <p:cNvSpPr txBox="1"/>
          <p:nvPr/>
        </p:nvSpPr>
        <p:spPr>
          <a:xfrm>
            <a:off x="221580" y="4476664"/>
            <a:ext cx="2780459" cy="9334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Ebenezer (Kojo) Owusu</a:t>
            </a:r>
          </a:p>
          <a:p>
            <a:pPr algn="ctr"/>
            <a:r>
              <a:rPr lang="en-US" b="1"/>
              <a:t>Team Lead</a:t>
            </a:r>
          </a:p>
          <a:p>
            <a:pPr algn="ctr"/>
            <a:r>
              <a:rPr lang="en-US" b="1"/>
              <a:t>Sustainable Engineer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0C338D-DDB4-A8C3-5EB1-04C05FF35366}"/>
              </a:ext>
            </a:extLst>
          </p:cNvPr>
          <p:cNvSpPr txBox="1"/>
          <p:nvPr/>
        </p:nvSpPr>
        <p:spPr>
          <a:xfrm>
            <a:off x="2722685" y="4476664"/>
            <a:ext cx="254451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Jay (Kofi) Nelson</a:t>
            </a:r>
          </a:p>
          <a:p>
            <a:pPr algn="ctr"/>
            <a:r>
              <a:rPr lang="en-US" b="1"/>
              <a:t>Project Overseer</a:t>
            </a:r>
          </a:p>
          <a:p>
            <a:pPr algn="ctr"/>
            <a:r>
              <a:rPr lang="en-US" b="1"/>
              <a:t>Mechanical Engineer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2E7F42-D18C-C534-7C03-588E3575DB3F}"/>
              </a:ext>
            </a:extLst>
          </p:cNvPr>
          <p:cNvSpPr txBox="1"/>
          <p:nvPr/>
        </p:nvSpPr>
        <p:spPr>
          <a:xfrm>
            <a:off x="5138650" y="4483354"/>
            <a:ext cx="254451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Ian (Komla) Murray</a:t>
            </a:r>
          </a:p>
          <a:p>
            <a:pPr algn="ctr"/>
            <a:r>
              <a:rPr lang="en-US" b="1"/>
              <a:t>Moral Leader</a:t>
            </a:r>
          </a:p>
          <a:p>
            <a:pPr algn="ctr"/>
            <a:r>
              <a:rPr lang="en-US" b="1"/>
              <a:t>Computer Engineer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6EA726-CC91-D80A-5EE7-9F9A4AAFF1C7}"/>
              </a:ext>
            </a:extLst>
          </p:cNvPr>
          <p:cNvSpPr txBox="1"/>
          <p:nvPr/>
        </p:nvSpPr>
        <p:spPr>
          <a:xfrm>
            <a:off x="9621290" y="4449321"/>
            <a:ext cx="254451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Luciana Wolcott</a:t>
            </a:r>
          </a:p>
          <a:p>
            <a:pPr algn="ctr"/>
            <a:r>
              <a:rPr lang="en-US" b="1"/>
              <a:t>Hardest Worker</a:t>
            </a:r>
          </a:p>
          <a:p>
            <a:pPr algn="ctr"/>
            <a:r>
              <a:rPr lang="en-US" b="1"/>
              <a:t>Comprehensive Sciences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73A1EF-9481-B506-7A21-6AA07D7601F8}"/>
              </a:ext>
            </a:extLst>
          </p:cNvPr>
          <p:cNvSpPr txBox="1"/>
          <p:nvPr/>
        </p:nvSpPr>
        <p:spPr>
          <a:xfrm>
            <a:off x="7444245" y="4449321"/>
            <a:ext cx="254451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Mike Nagle</a:t>
            </a:r>
          </a:p>
          <a:p>
            <a:pPr algn="ctr"/>
            <a:r>
              <a:rPr lang="en-US" b="1"/>
              <a:t>“Head Engineer”</a:t>
            </a:r>
          </a:p>
          <a:p>
            <a:pPr algn="ctr"/>
            <a:r>
              <a:rPr lang="en-US" b="1"/>
              <a:t>Mechanical Engineer</a:t>
            </a:r>
          </a:p>
        </p:txBody>
      </p:sp>
      <p:pic>
        <p:nvPicPr>
          <p:cNvPr id="3" name="Picture 2" descr="A person in a suit&#10;&#10;AI-generated content may be incorrect.">
            <a:extLst>
              <a:ext uri="{FF2B5EF4-FFF2-40B4-BE49-F238E27FC236}">
                <a16:creationId xmlns:a16="http://schemas.microsoft.com/office/drawing/2014/main" id="{BCAF9F2B-9976-CED6-47B8-31A1B803B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975" y="1821020"/>
            <a:ext cx="2090632" cy="22492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B246D1-5645-958E-DB2C-B55CFAB547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5" b="32536"/>
          <a:stretch>
            <a:fillRect/>
          </a:stretch>
        </p:blipFill>
        <p:spPr>
          <a:xfrm>
            <a:off x="3051215" y="1919367"/>
            <a:ext cx="1913458" cy="19705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D16528-A11C-1E05-F1B2-0840D8FBEA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60" y="1919367"/>
            <a:ext cx="1919226" cy="1985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84A0C0D-5FFB-F361-B8C7-82E945B4420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5"/>
          <a:stretch>
            <a:fillRect/>
          </a:stretch>
        </p:blipFill>
        <p:spPr>
          <a:xfrm>
            <a:off x="7759773" y="1919367"/>
            <a:ext cx="1913458" cy="2062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A person smiling at camera&#10;&#10;AI-generated content may be incorrect.">
            <a:extLst>
              <a:ext uri="{FF2B5EF4-FFF2-40B4-BE49-F238E27FC236}">
                <a16:creationId xmlns:a16="http://schemas.microsoft.com/office/drawing/2014/main" id="{91EE3E44-F798-EDEA-E2FE-E1193E5626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90175" y="1909431"/>
            <a:ext cx="1905000" cy="2073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977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91A2A26-479F-9691-21E3-DBE7E996365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25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8669A7-09D6-332F-B931-679201F26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/>
              <a:t>Agenda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9A121153-D6D5-4083-1AB6-45696D6B91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530706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00976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3CC16-23B0-6FF7-AD6C-CFC29F4CB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6A82DC2-7D4A-059B-7956-892BB4171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17" y="415722"/>
            <a:ext cx="5746642" cy="617146"/>
          </a:xfrm>
          <a:solidFill>
            <a:schemeClr val="bg1">
              <a:alpha val="53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3200">
                <a:ea typeface="Calibri Light"/>
                <a:cs typeface="Calibri Light"/>
              </a:rPr>
              <a:t>Partner – Lifetime Wells International</a:t>
            </a:r>
            <a:endParaRPr lang="en-US">
              <a:ea typeface="Calibri Light"/>
              <a:cs typeface="Calibri Light"/>
            </a:endParaRPr>
          </a:p>
        </p:txBody>
      </p:sp>
      <p:pic>
        <p:nvPicPr>
          <p:cNvPr id="10" name="Picture 9" descr="Lifetime Wells International">
            <a:extLst>
              <a:ext uri="{FF2B5EF4-FFF2-40B4-BE49-F238E27FC236}">
                <a16:creationId xmlns:a16="http://schemas.microsoft.com/office/drawing/2014/main" id="{8C8ED3EC-F886-89EB-6B24-39A830A468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946" t="25191" r="15045" b="20611"/>
          <a:stretch>
            <a:fillRect/>
          </a:stretch>
        </p:blipFill>
        <p:spPr>
          <a:xfrm>
            <a:off x="174691" y="4735466"/>
            <a:ext cx="3463586" cy="1915560"/>
          </a:xfrm>
          <a:prstGeom prst="rect">
            <a:avLst/>
          </a:prstGeom>
          <a:ln>
            <a:noFill/>
          </a:ln>
        </p:spPr>
      </p:pic>
      <p:pic>
        <p:nvPicPr>
          <p:cNvPr id="15" name="Picture 14" descr="1st well - Dalikopa now connected to pip">
            <a:extLst>
              <a:ext uri="{FF2B5EF4-FFF2-40B4-BE49-F238E27FC236}">
                <a16:creationId xmlns:a16="http://schemas.microsoft.com/office/drawing/2014/main" id="{64AA1B66-E996-C040-60E3-DD5A9F6965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14423" y="842959"/>
            <a:ext cx="2740759" cy="25757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91AD5EAD-4378-2FF6-A174-FD71BA3BF93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235" t="11501" r="-235" b="33776"/>
          <a:stretch>
            <a:fillRect/>
          </a:stretch>
        </p:blipFill>
        <p:spPr>
          <a:xfrm>
            <a:off x="8164790" y="3926614"/>
            <a:ext cx="4030751" cy="27342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9ABBE1-5F80-0E20-00F2-1110A790D1D6}"/>
              </a:ext>
            </a:extLst>
          </p:cNvPr>
          <p:cNvSpPr txBox="1"/>
          <p:nvPr/>
        </p:nvSpPr>
        <p:spPr>
          <a:xfrm>
            <a:off x="335126" y="1250270"/>
            <a:ext cx="5764004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>
                <a:ea typeface="Calibri"/>
                <a:cs typeface="Calibri"/>
              </a:rPr>
              <a:t>Founded in 2017 </a:t>
            </a:r>
            <a:endParaRPr lang="en-US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>
                <a:ea typeface="Calibri"/>
                <a:cs typeface="Calibri"/>
              </a:rPr>
              <a:t>Aims to improve the quality of life for communities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>
                <a:ea typeface="Calibri"/>
                <a:cs typeface="Calibri"/>
              </a:rPr>
              <a:t>Accomplishments</a:t>
            </a:r>
          </a:p>
          <a:p>
            <a:pPr marL="742950" lvl="1" indent="-285750">
              <a:buFont typeface="Courier New" panose="020B0604020202020204" pitchFamily="34" charset="0"/>
              <a:buChar char="o"/>
            </a:pPr>
            <a:r>
              <a:rPr lang="en-US" sz="2400">
                <a:ea typeface="Calibri"/>
                <a:cs typeface="Calibri"/>
              </a:rPr>
              <a:t>Built over 1,900 hand pumps</a:t>
            </a:r>
          </a:p>
          <a:p>
            <a:pPr marL="742950" lvl="1" indent="-285750">
              <a:buFont typeface="Courier New" panose="020B0604020202020204" pitchFamily="34" charset="0"/>
              <a:buChar char="o"/>
            </a:pPr>
            <a:r>
              <a:rPr lang="en-US" sz="2400">
                <a:ea typeface="Calibri"/>
                <a:cs typeface="Calibri"/>
              </a:rPr>
              <a:t>Miles of underground mains</a:t>
            </a:r>
          </a:p>
          <a:p>
            <a:pPr marL="742950" lvl="1" indent="-285750">
              <a:buFont typeface="Courier New" panose="020B0604020202020204" pitchFamily="34" charset="0"/>
              <a:buChar char="o"/>
            </a:pPr>
            <a:r>
              <a:rPr lang="en-US" sz="2400">
                <a:ea typeface="Calibri"/>
                <a:cs typeface="Calibri"/>
              </a:rPr>
              <a:t>Close to one-million people served</a:t>
            </a:r>
            <a:endParaRPr lang="en-US" sz="2400"/>
          </a:p>
        </p:txBody>
      </p:sp>
      <p:pic>
        <p:nvPicPr>
          <p:cNvPr id="3" name="Picture 2" descr="A person with glasses and a pink shirt&#10;&#10;AI-generated content may be incorrect.">
            <a:extLst>
              <a:ext uri="{FF2B5EF4-FFF2-40B4-BE49-F238E27FC236}">
                <a16:creationId xmlns:a16="http://schemas.microsoft.com/office/drawing/2014/main" id="{2112468F-F207-05BD-F7B1-7265032D61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92340" y="21786"/>
            <a:ext cx="3402071" cy="35363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215D23-F88B-8014-D59D-E502C6E588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9035" y="3931144"/>
            <a:ext cx="3674298" cy="2728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031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YTDown.com_YouTube_Our-Story-Trailer_Media_9BjtE8oVjWw_001_1080p">
            <a:hlinkClick r:id="" action="ppaction://media"/>
            <a:extLst>
              <a:ext uri="{FF2B5EF4-FFF2-40B4-BE49-F238E27FC236}">
                <a16:creationId xmlns:a16="http://schemas.microsoft.com/office/drawing/2014/main" id="{843A5C82-882A-E948-5621-1CDE4965EB1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6400" y="228600"/>
            <a:ext cx="11308080" cy="625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91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92295-B561-8A2B-6DCC-87FF29010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447" y="351276"/>
            <a:ext cx="4019107" cy="13613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3200" b="1">
                <a:solidFill>
                  <a:srgbClr val="000000"/>
                </a:solidFill>
              </a:rPr>
              <a:t>Asset Management </a:t>
            </a:r>
            <a:r>
              <a:rPr lang="en-US" sz="3200" b="1" dirty="0">
                <a:solidFill>
                  <a:srgbClr val="000000"/>
                </a:solidFill>
              </a:rPr>
              <a:t>ArcGIS Field Maps</a:t>
            </a:r>
            <a:r>
              <a:rPr lang="en-US" sz="3200" dirty="0">
                <a:solidFill>
                  <a:srgbClr val="000000"/>
                </a:solidFill>
              </a:rPr>
              <a:t> </a:t>
            </a:r>
            <a:endParaRPr lang="en-US" sz="3200">
              <a:solidFill>
                <a:srgbClr val="000000"/>
              </a:solidFill>
            </a:endParaRPr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BAE1025C-E07E-1ACF-5E54-09C102988E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3436"/>
          <a:stretch/>
        </p:blipFill>
        <p:spPr>
          <a:xfrm>
            <a:off x="321049" y="211342"/>
            <a:ext cx="3477638" cy="644968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2AEAC-AB63-A335-1805-2D4720ABA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5626" y="1726741"/>
            <a:ext cx="4020749" cy="387360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/>
              <a:t>Implemented a dashboard and map view layer on Field Maps that tracks and updates data on the status of handpumps</a:t>
            </a:r>
            <a:endParaRPr lang="en-US" sz="1800">
              <a:cs typeface="Calibri"/>
            </a:endParaRPr>
          </a:p>
          <a:p>
            <a:r>
              <a:rPr lang="en-US" sz="1800"/>
              <a:t>Each borehole and handpump is assigned a unique Borehole ID number and is represented as a point on the GIS map</a:t>
            </a:r>
            <a:endParaRPr lang="en-US" sz="1800">
              <a:cs typeface="Calibri"/>
            </a:endParaRPr>
          </a:p>
          <a:p>
            <a:r>
              <a:rPr lang="en-US" sz="1800"/>
              <a:t>A maintenance survey is attached to each handpump point, completed by mechanics, they are set to reflect the state of a handpump during</a:t>
            </a:r>
            <a:r>
              <a:rPr lang="en-US" sz="1800" dirty="0"/>
              <a:t> </a:t>
            </a:r>
            <a:r>
              <a:rPr lang="en-US" sz="1800"/>
              <a:t>routine monitoring and maintenance</a:t>
            </a:r>
            <a:endParaRPr lang="en-US" sz="1800">
              <a:cs typeface="Calibri"/>
            </a:endParaRPr>
          </a:p>
          <a:p>
            <a:endParaRPr lang="en-NG" sz="1600" dirty="0"/>
          </a:p>
        </p:txBody>
      </p:sp>
      <p:pic>
        <p:nvPicPr>
          <p:cNvPr id="8" name="Picture 7" descr="A map of water with white dots&#10;&#10;Description automatically generated">
            <a:extLst>
              <a:ext uri="{FF2B5EF4-FFF2-40B4-BE49-F238E27FC236}">
                <a16:creationId xmlns:a16="http://schemas.microsoft.com/office/drawing/2014/main" id="{29C15315-BFE3-694D-ECB1-9F36C04CA4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41" r="5038"/>
          <a:stretch/>
        </p:blipFill>
        <p:spPr>
          <a:xfrm>
            <a:off x="8548608" y="211352"/>
            <a:ext cx="3466116" cy="644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109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96177-22AF-574A-AE49-85D8076C0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066" y="290"/>
            <a:ext cx="10515600" cy="1325563"/>
          </a:xfrm>
        </p:spPr>
        <p:txBody>
          <a:bodyPr/>
          <a:lstStyle/>
          <a:p>
            <a:r>
              <a:rPr lang="en-US"/>
              <a:t>ArcGIS Mapping/Data Collection</a:t>
            </a:r>
          </a:p>
        </p:txBody>
      </p:sp>
      <p:pic>
        <p:nvPicPr>
          <p:cNvPr id="4" name="Picture 3" descr="A group of men standing around a metal beam&#10;&#10;AI-generated content may be incorrect.">
            <a:extLst>
              <a:ext uri="{FF2B5EF4-FFF2-40B4-BE49-F238E27FC236}">
                <a16:creationId xmlns:a16="http://schemas.microsoft.com/office/drawing/2014/main" id="{121D84AD-8EA1-B510-EEB3-E328C853A4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13" y="1329631"/>
            <a:ext cx="4015532" cy="5318447"/>
          </a:xfrm>
          <a:prstGeom prst="rect">
            <a:avLst/>
          </a:prstGeom>
        </p:spPr>
      </p:pic>
      <p:pic>
        <p:nvPicPr>
          <p:cNvPr id="9" name="Picture 8" descr="A group of people standing next to a water pump&#10;&#10;AI-generated content may be incorrect.">
            <a:extLst>
              <a:ext uri="{FF2B5EF4-FFF2-40B4-BE49-F238E27FC236}">
                <a16:creationId xmlns:a16="http://schemas.microsoft.com/office/drawing/2014/main" id="{5FE87CF4-CEB6-E183-D538-75793E253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1" b="18434"/>
          <a:stretch/>
        </p:blipFill>
        <p:spPr>
          <a:xfrm>
            <a:off x="7851414" y="1319349"/>
            <a:ext cx="4138932" cy="5319130"/>
          </a:xfrm>
          <a:prstGeom prst="rect">
            <a:avLst/>
          </a:prstGeom>
        </p:spPr>
      </p:pic>
      <p:pic>
        <p:nvPicPr>
          <p:cNvPr id="10" name="Picture 9" descr="A screenshot of a phone&#10;&#10;AI-generated content may be incorrect.">
            <a:extLst>
              <a:ext uri="{FF2B5EF4-FFF2-40B4-BE49-F238E27FC236}">
                <a16:creationId xmlns:a16="http://schemas.microsoft.com/office/drawing/2014/main" id="{63735665-73F0-2512-8807-E5E1B1F97D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722" y="1333285"/>
            <a:ext cx="2855083" cy="5329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289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outside&#10;&#10;AI-generated content may be incorrect.">
            <a:extLst>
              <a:ext uri="{FF2B5EF4-FFF2-40B4-BE49-F238E27FC236}">
                <a16:creationId xmlns:a16="http://schemas.microsoft.com/office/drawing/2014/main" id="{DE63458A-0C30-0F27-67A3-2AAA9108E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3" r="23863"/>
          <a:stretch/>
        </p:blipFill>
        <p:spPr>
          <a:xfrm>
            <a:off x="18782" y="-123"/>
            <a:ext cx="6298513" cy="45185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6CA7CF-7309-E635-6F37-34AEFFD98D72}"/>
              </a:ext>
            </a:extLst>
          </p:cNvPr>
          <p:cNvSpPr txBox="1"/>
          <p:nvPr/>
        </p:nvSpPr>
        <p:spPr>
          <a:xfrm>
            <a:off x="186650" y="3996235"/>
            <a:ext cx="2209644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Broken Hand Pumps</a:t>
            </a:r>
          </a:p>
        </p:txBody>
      </p:sp>
      <p:pic>
        <p:nvPicPr>
          <p:cNvPr id="12" name="Picture 11" descr="A group of people standing next to a pillar&#10;&#10;AI-generated content may be incorrect.">
            <a:extLst>
              <a:ext uri="{FF2B5EF4-FFF2-40B4-BE49-F238E27FC236}">
                <a16:creationId xmlns:a16="http://schemas.microsoft.com/office/drawing/2014/main" id="{F2AC3A99-A880-3786-C3C4-AA7DBAC747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6" r="18731"/>
          <a:stretch/>
        </p:blipFill>
        <p:spPr>
          <a:xfrm>
            <a:off x="4419933" y="3624325"/>
            <a:ext cx="2260983" cy="31118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1656BA2-7CA1-8D4B-DE86-DB043F19C720}"/>
              </a:ext>
            </a:extLst>
          </p:cNvPr>
          <p:cNvSpPr txBox="1"/>
          <p:nvPr/>
        </p:nvSpPr>
        <p:spPr>
          <a:xfrm>
            <a:off x="4514701" y="6086359"/>
            <a:ext cx="2071445" cy="64633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Incomplete Hand Pump installation</a:t>
            </a:r>
          </a:p>
        </p:txBody>
      </p:sp>
      <p:pic>
        <p:nvPicPr>
          <p:cNvPr id="19" name="Picture 18" descr="A building with a tower&#10;&#10;AI-generated content may be incorrect.">
            <a:extLst>
              <a:ext uri="{FF2B5EF4-FFF2-40B4-BE49-F238E27FC236}">
                <a16:creationId xmlns:a16="http://schemas.microsoft.com/office/drawing/2014/main" id="{1D6C0E15-53AD-368A-B249-EE288A051D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24808" y="951674"/>
            <a:ext cx="6603625" cy="495840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6761F1E-B9E7-6A93-154C-3D2919B184FC}"/>
              </a:ext>
            </a:extLst>
          </p:cNvPr>
          <p:cNvSpPr txBox="1"/>
          <p:nvPr/>
        </p:nvSpPr>
        <p:spPr>
          <a:xfrm>
            <a:off x="8991615" y="6281480"/>
            <a:ext cx="2757948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Broken Mechanized pump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3C3D8B9-3099-D579-8A13-23628205F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178" y="5105246"/>
            <a:ext cx="4019107" cy="13613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</a:rPr>
              <a:t>Sustainability Challenges</a:t>
            </a:r>
            <a:r>
              <a:rPr lang="en-US" sz="3200" dirty="0">
                <a:solidFill>
                  <a:srgbClr val="00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28437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6E05EA3-3161-332D-B12D-FD11CE93B0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096000" y="1179634"/>
            <a:ext cx="6096001" cy="56783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AF2B9F-AF7E-82D1-4094-36480C1B47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627" y="1180786"/>
            <a:ext cx="6193324" cy="567721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75FF105-B73E-974B-4F1A-D43C5CF1DDE3}"/>
              </a:ext>
            </a:extLst>
          </p:cNvPr>
          <p:cNvSpPr txBox="1"/>
          <p:nvPr/>
        </p:nvSpPr>
        <p:spPr>
          <a:xfrm>
            <a:off x="1130300" y="257793"/>
            <a:ext cx="4457700" cy="76944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4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GIS IMAGES </a:t>
            </a:r>
          </a:p>
        </p:txBody>
      </p:sp>
    </p:spTree>
    <p:extLst>
      <p:ext uri="{BB962C8B-B14F-4D97-AF65-F5344CB8AC3E}">
        <p14:creationId xmlns:p14="http://schemas.microsoft.com/office/powerpoint/2010/main" val="2380226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6A0AC-0EBC-9C0A-9888-3140146C2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793" y="123335"/>
            <a:ext cx="10872216" cy="1133856"/>
          </a:xfrm>
        </p:spPr>
        <p:txBody>
          <a:bodyPr anchor="t">
            <a:normAutofit/>
          </a:bodyPr>
          <a:lstStyle/>
          <a:p>
            <a:r>
              <a:rPr lang="en-US" dirty="0"/>
              <a:t>Fall VESL Team</a:t>
            </a:r>
            <a:br>
              <a:rPr lang="en-US" dirty="0"/>
            </a:br>
            <a:r>
              <a:rPr lang="en-US" sz="3100" dirty="0"/>
              <a:t>October 2025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52656F-8327-7A9F-733D-2306BFB81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90" y="1577666"/>
            <a:ext cx="6733585" cy="466300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D4046-B20A-976B-C519-06233E896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5783" y="442287"/>
            <a:ext cx="4307527" cy="608914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dirty="0"/>
              <a:t>Objective</a:t>
            </a:r>
            <a:endParaRPr lang="en-US" dirty="0">
              <a:ea typeface="Calibri"/>
              <a:cs typeface="Calibri"/>
            </a:endParaRPr>
          </a:p>
          <a:p>
            <a:r>
              <a:rPr lang="en-US" sz="2400" dirty="0"/>
              <a:t>Assess the condition and functionality of existing LWI-installed hand pumps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Evaluate the feasibility of solar mechanization across selected communities</a:t>
            </a:r>
            <a:endParaRPr lang="en-US" sz="24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/>
              <a:t>Methodology</a:t>
            </a:r>
            <a:endParaRPr lang="en-US" dirty="0">
              <a:ea typeface="Calibri"/>
              <a:cs typeface="Calibri"/>
            </a:endParaRPr>
          </a:p>
          <a:p>
            <a:r>
              <a:rPr lang="en-US" sz="2400" dirty="0"/>
              <a:t>Field visits to conduct pump inspections and community interviews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Mechanization assessments on hand pumps in selected communities</a:t>
            </a:r>
            <a:endParaRPr lang="en-US" sz="24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79094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718B9-BEC3-AE3A-4D1F-712FDF197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" y="0"/>
            <a:ext cx="11312432" cy="879961"/>
          </a:xfrm>
        </p:spPr>
        <p:txBody>
          <a:bodyPr>
            <a:normAutofit/>
          </a:bodyPr>
          <a:lstStyle/>
          <a:p>
            <a:r>
              <a:rPr lang="en-US" sz="2800" dirty="0"/>
              <a:t>Assessment: Proposed Mechanization - Fall 2025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9936ACA-5CA8-1688-85F1-A8C8718DB0A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48333859"/>
              </p:ext>
            </p:extLst>
          </p:nvPr>
        </p:nvGraphicFramePr>
        <p:xfrm>
          <a:off x="259080" y="801191"/>
          <a:ext cx="11312433" cy="5896093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569720">
                  <a:extLst>
                    <a:ext uri="{9D8B030D-6E8A-4147-A177-3AD203B41FA5}">
                      <a16:colId xmlns:a16="http://schemas.microsoft.com/office/drawing/2014/main" val="3128993608"/>
                    </a:ext>
                  </a:extLst>
                </a:gridCol>
                <a:gridCol w="2183060">
                  <a:extLst>
                    <a:ext uri="{9D8B030D-6E8A-4147-A177-3AD203B41FA5}">
                      <a16:colId xmlns:a16="http://schemas.microsoft.com/office/drawing/2014/main" val="4247917226"/>
                    </a:ext>
                  </a:extLst>
                </a:gridCol>
                <a:gridCol w="1638847">
                  <a:extLst>
                    <a:ext uri="{9D8B030D-6E8A-4147-A177-3AD203B41FA5}">
                      <a16:colId xmlns:a16="http://schemas.microsoft.com/office/drawing/2014/main" val="2782409068"/>
                    </a:ext>
                  </a:extLst>
                </a:gridCol>
                <a:gridCol w="1900365">
                  <a:extLst>
                    <a:ext uri="{9D8B030D-6E8A-4147-A177-3AD203B41FA5}">
                      <a16:colId xmlns:a16="http://schemas.microsoft.com/office/drawing/2014/main" val="2851712790"/>
                    </a:ext>
                  </a:extLst>
                </a:gridCol>
                <a:gridCol w="1102737">
                  <a:extLst>
                    <a:ext uri="{9D8B030D-6E8A-4147-A177-3AD203B41FA5}">
                      <a16:colId xmlns:a16="http://schemas.microsoft.com/office/drawing/2014/main" val="2327041793"/>
                    </a:ext>
                  </a:extLst>
                </a:gridCol>
                <a:gridCol w="1368511">
                  <a:extLst>
                    <a:ext uri="{9D8B030D-6E8A-4147-A177-3AD203B41FA5}">
                      <a16:colId xmlns:a16="http://schemas.microsoft.com/office/drawing/2014/main" val="3436819887"/>
                    </a:ext>
                  </a:extLst>
                </a:gridCol>
                <a:gridCol w="1549193">
                  <a:extLst>
                    <a:ext uri="{9D8B030D-6E8A-4147-A177-3AD203B41FA5}">
                      <a16:colId xmlns:a16="http://schemas.microsoft.com/office/drawing/2014/main" val="1626399006"/>
                    </a:ext>
                  </a:extLst>
                </a:gridCol>
              </a:tblGrid>
              <a:tr h="1073722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District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Community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Name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Population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Size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Households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Served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Well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Depth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(feet)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Well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Yield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(</a:t>
                      </a:r>
                      <a:r>
                        <a:rPr lang="en-US" sz="2400" spc="-10" dirty="0" err="1">
                          <a:effectLst/>
                        </a:rPr>
                        <a:t>gpm</a:t>
                      </a:r>
                      <a:r>
                        <a:rPr lang="en-US" sz="2400" spc="-10" dirty="0">
                          <a:effectLst/>
                        </a:rPr>
                        <a:t>)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solidFill>
                            <a:srgbClr val="FFFFFF"/>
                          </a:solidFill>
                          <a:effectLst/>
                        </a:rPr>
                        <a:t>Total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solidFill>
                          <a:srgbClr val="FFFFFF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solidFill>
                            <a:srgbClr val="FFFFFF"/>
                          </a:solidFill>
                          <a:effectLst/>
                        </a:rPr>
                        <a:t>Gallons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solidFill>
                          <a:srgbClr val="FFFFFF"/>
                        </a:solidFill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solidFill>
                            <a:srgbClr val="FFFFFF"/>
                          </a:solidFill>
                          <a:effectLst/>
                        </a:rPr>
                        <a:t>per Day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34094102"/>
                  </a:ext>
                </a:extLst>
              </a:tr>
              <a:tr h="850143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 err="1">
                          <a:effectLst/>
                        </a:rPr>
                        <a:t>Akatsi</a:t>
                      </a:r>
                      <a:r>
                        <a:rPr lang="en-US" sz="2400" spc="-10" dirty="0">
                          <a:effectLst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South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 err="1">
                          <a:effectLst/>
                        </a:rPr>
                        <a:t>Agbagblakope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4600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450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90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10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solidFill>
                            <a:srgbClr val="000000"/>
                          </a:solidFill>
                          <a:effectLst/>
                        </a:rPr>
                        <a:t>14400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15739888"/>
                  </a:ext>
                </a:extLst>
              </a:tr>
              <a:tr h="78952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 err="1">
                          <a:effectLst/>
                        </a:rPr>
                        <a:t>Akatsi</a:t>
                      </a:r>
                      <a:r>
                        <a:rPr lang="en-US" sz="2400" spc="-10" dirty="0">
                          <a:effectLst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South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Lawui</a:t>
                      </a:r>
                      <a:endParaRPr lang="en-US" sz="2400" spc="-10" err="1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>
                          <a:effectLst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>
                          <a:effectLst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>
                          <a:effectLst/>
                        </a:rPr>
                        <a:t>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>
                          <a:effectLst/>
                        </a:rPr>
                        <a:t>-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01512952"/>
                  </a:ext>
                </a:extLst>
              </a:tr>
              <a:tr h="86962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 err="1">
                          <a:effectLst/>
                        </a:rPr>
                        <a:t>Akatsi</a:t>
                      </a:r>
                      <a:r>
                        <a:rPr lang="en-US" sz="2400" spc="-10" dirty="0">
                          <a:effectLst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South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 err="1">
                          <a:effectLst/>
                        </a:rPr>
                        <a:t>Atsiekpi</a:t>
                      </a:r>
                      <a:r>
                        <a:rPr lang="en-US" sz="2400" spc="-10" dirty="0">
                          <a:effectLst/>
                        </a:rPr>
                        <a:t> –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 err="1">
                          <a:effectLst/>
                        </a:rPr>
                        <a:t>tomekope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2000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180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110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12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solidFill>
                            <a:srgbClr val="000000"/>
                          </a:solidFill>
                          <a:effectLst/>
                        </a:rPr>
                        <a:t>17280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567288"/>
                  </a:ext>
                </a:extLst>
              </a:tr>
              <a:tr h="835298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Ketu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North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Kemekope</a:t>
                      </a:r>
                      <a:endParaRPr lang="en-US" sz="2400" spc="-10" err="1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2150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220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150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12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solidFill>
                            <a:srgbClr val="000000"/>
                          </a:solidFill>
                          <a:effectLst/>
                        </a:rPr>
                        <a:t>17280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66164480"/>
                  </a:ext>
                </a:extLst>
              </a:tr>
              <a:tr h="732316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Ketu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North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Josephkope</a:t>
                      </a:r>
                      <a:endParaRPr lang="en-US" sz="2400" spc="-10" err="1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800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90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90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10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solidFill>
                            <a:srgbClr val="000000"/>
                          </a:solidFill>
                          <a:effectLst/>
                        </a:rPr>
                        <a:t>14400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71407601"/>
                  </a:ext>
                </a:extLst>
              </a:tr>
              <a:tr h="745461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 err="1">
                          <a:effectLst/>
                        </a:rPr>
                        <a:t>Akatsi</a:t>
                      </a:r>
                      <a:r>
                        <a:rPr lang="en-US" sz="2400" spc="-10" dirty="0">
                          <a:effectLst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endParaRPr lang="en-US" sz="2400" spc="-10" dirty="0">
                        <a:effectLst/>
                      </a:endParaRPr>
                    </a:p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North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 err="1">
                          <a:effectLst/>
                        </a:rPr>
                        <a:t>Avekpota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500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60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effectLst/>
                        </a:rPr>
                        <a:t>130</a:t>
                      </a:r>
                      <a:endParaRPr lang="en-US" sz="2400" spc="-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>
                          <a:effectLst/>
                        </a:rPr>
                        <a:t>12</a:t>
                      </a:r>
                      <a:endParaRPr lang="en-US" sz="240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200"/>
                        </a:lnSpc>
                        <a:buNone/>
                        <a:tabLst>
                          <a:tab pos="107950" algn="l"/>
                          <a:tab pos="179705" algn="l"/>
                          <a:tab pos="288290" algn="l"/>
                          <a:tab pos="107950" algn="l"/>
                          <a:tab pos="179705" algn="l"/>
                          <a:tab pos="228600" algn="l"/>
                          <a:tab pos="288290" algn="l"/>
                        </a:tabLst>
                      </a:pPr>
                      <a:r>
                        <a:rPr lang="en-US" sz="2400" spc="-10" dirty="0">
                          <a:solidFill>
                            <a:srgbClr val="000000"/>
                          </a:solidFill>
                          <a:effectLst/>
                        </a:rPr>
                        <a:t>17280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38451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2126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7E052-A5BF-7793-0B10-8ECDE936A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678" y="80990"/>
            <a:ext cx="7333171" cy="1527048"/>
          </a:xfrm>
        </p:spPr>
        <p:txBody>
          <a:bodyPr anchor="b">
            <a:normAutofit/>
          </a:bodyPr>
          <a:lstStyle/>
          <a:p>
            <a:r>
              <a:rPr lang="en-US" dirty="0"/>
              <a:t>Why we recommended </a:t>
            </a:r>
            <a:r>
              <a:rPr lang="en-US" sz="2800" dirty="0" err="1">
                <a:latin typeface="Aptos"/>
              </a:rPr>
              <a:t>Agbagblakope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7F34A-0CC8-1B94-9964-4F62BECB9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592" y="1995133"/>
            <a:ext cx="7333171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 </a:t>
            </a:r>
            <a:r>
              <a:rPr lang="en-US" dirty="0" err="1"/>
              <a:t>Agbagblakope</a:t>
            </a:r>
            <a:r>
              <a:rPr lang="en-US" dirty="0"/>
              <a:t> community was identified as the most viable site for mechanization</a:t>
            </a:r>
            <a:endParaRPr lang="en-US" dirty="0">
              <a:ea typeface="Calibri"/>
              <a:cs typeface="Calibri"/>
            </a:endParaRPr>
          </a:p>
          <a:p>
            <a:pPr lvl="1"/>
            <a:r>
              <a:rPr lang="en-US" dirty="0"/>
              <a:t>Largest population (4,600 people, 450 households)</a:t>
            </a:r>
            <a:endParaRPr lang="en-US" dirty="0">
              <a:ea typeface="Calibri"/>
              <a:cs typeface="Calibri"/>
            </a:endParaRPr>
          </a:p>
          <a:p>
            <a:pPr lvl="1"/>
            <a:r>
              <a:rPr lang="en-US" dirty="0"/>
              <a:t>Functional well, accessible location, electricity available</a:t>
            </a:r>
            <a:endParaRPr lang="en-US" dirty="0">
              <a:ea typeface="Calibri"/>
              <a:cs typeface="Calibri"/>
            </a:endParaRPr>
          </a:p>
          <a:p>
            <a:pPr lvl="1"/>
            <a:r>
              <a:rPr lang="en-US" dirty="0"/>
              <a:t>Strong community ownership and maintenance commitment</a:t>
            </a:r>
            <a:endParaRPr lang="en-US" dirty="0">
              <a:ea typeface="Calibri"/>
              <a:cs typeface="Calibri"/>
            </a:endParaRPr>
          </a:p>
          <a:p>
            <a:r>
              <a:rPr lang="en-US" dirty="0"/>
              <a:t>Solar mechanization is to improve water access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7" name="Picture 6" descr="A group of men standing outside&#10;&#10;AI-generated content may be incorrect.">
            <a:extLst>
              <a:ext uri="{FF2B5EF4-FFF2-40B4-BE49-F238E27FC236}">
                <a16:creationId xmlns:a16="http://schemas.microsoft.com/office/drawing/2014/main" id="{D0CBA551-E96C-C3AB-9B6B-7C93FD736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r="21865" b="3"/>
          <a:stretch>
            <a:fillRect/>
          </a:stretch>
        </p:blipFill>
        <p:spPr>
          <a:xfrm rot="5400000">
            <a:off x="8758306" y="-28198"/>
            <a:ext cx="3405495" cy="3461891"/>
          </a:xfrm>
          <a:prstGeom prst="rect">
            <a:avLst/>
          </a:prstGeom>
        </p:spPr>
      </p:pic>
      <p:pic>
        <p:nvPicPr>
          <p:cNvPr id="5" name="Picture 4" descr="A group of people standing around a water pump&#10;&#10;AI-generated content may be incorrect.">
            <a:extLst>
              <a:ext uri="{FF2B5EF4-FFF2-40B4-BE49-F238E27FC236}">
                <a16:creationId xmlns:a16="http://schemas.microsoft.com/office/drawing/2014/main" id="{491C34F4-AE73-CB47-E307-9C66BB6EEEC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60" b="3"/>
          <a:stretch>
            <a:fillRect/>
          </a:stretch>
        </p:blipFill>
        <p:spPr>
          <a:xfrm rot="5400000">
            <a:off x="8759139" y="3425140"/>
            <a:ext cx="3403829" cy="346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767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>
          <a:extLst>
            <a:ext uri="{FF2B5EF4-FFF2-40B4-BE49-F238E27FC236}">
              <a16:creationId xmlns:a16="http://schemas.microsoft.com/office/drawing/2014/main" id="{BE0C651A-BE6E-518F-C052-1F591E8F7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628FD1-856B-BDCE-6545-CA76C4A870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2460" y="0"/>
            <a:ext cx="13354323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929172-0B45-3666-EB05-D3361A59AE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0" t="31588" r="-2330" b="11275"/>
          <a:stretch>
            <a:fillRect/>
          </a:stretch>
        </p:blipFill>
        <p:spPr>
          <a:xfrm>
            <a:off x="126839" y="197283"/>
            <a:ext cx="3024917" cy="2974314"/>
          </a:xfrm>
          <a:prstGeom prst="rect">
            <a:avLst/>
          </a:prstGeom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222FFE0-9322-3101-0D07-D184F9C120D7}"/>
              </a:ext>
            </a:extLst>
          </p:cNvPr>
          <p:cNvSpPr txBox="1"/>
          <p:nvPr/>
        </p:nvSpPr>
        <p:spPr>
          <a:xfrm>
            <a:off x="3166231" y="198807"/>
            <a:ext cx="7134573" cy="76944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Solar Mechanized Water Pump System Installation </a:t>
            </a:r>
            <a:br>
              <a:rPr lang="en-US" sz="2400" dirty="0"/>
            </a:br>
            <a:r>
              <a:rPr lang="en-US" sz="2000" dirty="0"/>
              <a:t>Spring 2026</a:t>
            </a:r>
          </a:p>
        </p:txBody>
      </p:sp>
    </p:spTree>
    <p:extLst>
      <p:ext uri="{BB962C8B-B14F-4D97-AF65-F5344CB8AC3E}">
        <p14:creationId xmlns:p14="http://schemas.microsoft.com/office/powerpoint/2010/main" val="3488150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rim.3CAEE408-8896-4840-880A-60AAFE9E3C41.MOV">
            <a:hlinkClick r:id="" action="ppaction://media"/>
            <a:extLst>
              <a:ext uri="{FF2B5EF4-FFF2-40B4-BE49-F238E27FC236}">
                <a16:creationId xmlns:a16="http://schemas.microsoft.com/office/drawing/2014/main" id="{DED4E7EE-38E1-F382-4E27-60CD877C2EB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2396" y="221512"/>
            <a:ext cx="11607209" cy="641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06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4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390EC-982B-D5AE-70E6-5B1599BFD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Future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7E6EA-43D5-5F6B-FB24-EE78869DFA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Assess additional mechanized water systems</a:t>
            </a:r>
          </a:p>
          <a:p>
            <a:r>
              <a:rPr lang="en-US" dirty="0"/>
              <a:t>STEM Education on Sustainable Water and Sanitations</a:t>
            </a:r>
          </a:p>
          <a:p>
            <a:r>
              <a:rPr lang="en-US" dirty="0"/>
              <a:t>Asset Management Tools for Mechanized Systems</a:t>
            </a:r>
          </a:p>
        </p:txBody>
      </p:sp>
    </p:spTree>
    <p:extLst>
      <p:ext uri="{BB962C8B-B14F-4D97-AF65-F5344CB8AC3E}">
        <p14:creationId xmlns:p14="http://schemas.microsoft.com/office/powerpoint/2010/main" val="2589407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3CC16-23B0-6FF7-AD6C-CFC29F4CB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F61CCA-692A-68A2-658F-783B16B51F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4071"/>
            <a:ext cx="6606102" cy="49339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F73E1D-487E-72AF-CEF0-3CBC25A6E5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098" y="1690391"/>
            <a:ext cx="6910902" cy="51676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888849-52AF-0FE5-8305-6B1BEED6B5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99" r="-4384" b="44938"/>
          <a:stretch>
            <a:fillRect/>
          </a:stretch>
        </p:blipFill>
        <p:spPr>
          <a:xfrm>
            <a:off x="-1" y="-348343"/>
            <a:ext cx="5564501" cy="23196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7324DB-27A5-652D-9918-A6955CE027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88" t="11759" r="17671" b="48376"/>
          <a:stretch>
            <a:fillRect/>
          </a:stretch>
        </p:blipFill>
        <p:spPr>
          <a:xfrm>
            <a:off x="5305887" y="1"/>
            <a:ext cx="3674827" cy="17070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87D7FB-4E67-AF20-53DB-C538E7DAA26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829" y="-7255"/>
            <a:ext cx="3012800" cy="16865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94C7E1-B768-0C02-5FD9-F1398CA9B04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9" t="1" r="29187" b="-4717"/>
          <a:stretch>
            <a:fillRect/>
          </a:stretch>
        </p:blipFill>
        <p:spPr>
          <a:xfrm>
            <a:off x="10257692" y="-818420"/>
            <a:ext cx="1962461" cy="26172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D5DDE09-9AF7-8D57-4165-6E8F5C311AF6}"/>
              </a:ext>
            </a:extLst>
          </p:cNvPr>
          <p:cNvSpPr txBox="1"/>
          <p:nvPr/>
        </p:nvSpPr>
        <p:spPr>
          <a:xfrm>
            <a:off x="4789714" y="6150428"/>
            <a:ext cx="2414847" cy="523220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2800" b="1">
                <a:ln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2047100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669A92-B840-D0F6-8D57-49BFD48B1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C4D6A4-2671-921F-FC3D-69EF3ACC9C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422" y="231"/>
            <a:ext cx="2340487" cy="14480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77A2D4B-8DA9-6389-3F00-BD8C75BD52F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 t="3150" r="-124" b="28740"/>
          <a:stretch>
            <a:fillRect/>
          </a:stretch>
        </p:blipFill>
        <p:spPr>
          <a:xfrm>
            <a:off x="4144845" y="16"/>
            <a:ext cx="3025091" cy="13909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1FD280-CC52-767B-5919-6012D07B1C2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" r="18879" b="-346"/>
          <a:stretch>
            <a:fillRect/>
          </a:stretch>
        </p:blipFill>
        <p:spPr>
          <a:xfrm>
            <a:off x="0" y="5432151"/>
            <a:ext cx="2210935" cy="13905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47BD2BE-BF66-DC6F-E32E-51113ADACEC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7" b="-556"/>
          <a:stretch>
            <a:fillRect/>
          </a:stretch>
        </p:blipFill>
        <p:spPr>
          <a:xfrm>
            <a:off x="7170258" y="-367"/>
            <a:ext cx="2925484" cy="14276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D6A63-7D76-387B-C4F7-0A1B6CF840C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287" y="-825"/>
            <a:ext cx="2120724" cy="13886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ABA9B6-CC73-2B5B-36D5-5D06E287B65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6"/>
            <a:ext cx="2031412" cy="138863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9F1284-56BC-33CC-C83D-12FDFE07118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559" y="5386425"/>
            <a:ext cx="2203115" cy="14317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DF4D863-C5DD-773D-5757-92CA8195A80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784" y="5400067"/>
            <a:ext cx="2010094" cy="142373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06C5471-02B1-5EF0-4D03-D37AFB7181F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295" y="5387246"/>
            <a:ext cx="1898315" cy="143175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E357B59-8228-3B6C-5EF9-8651A773953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632" y="5400888"/>
            <a:ext cx="2010609" cy="139967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B26CD07-E520-8C2B-97C9-F60CB69B6390}"/>
              </a:ext>
            </a:extLst>
          </p:cNvPr>
          <p:cNvSpPr txBox="1"/>
          <p:nvPr/>
        </p:nvSpPr>
        <p:spPr>
          <a:xfrm>
            <a:off x="5134810" y="254467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55161F-7EDE-A1BE-A9AA-20100A74724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301" y="5400067"/>
            <a:ext cx="1945925" cy="142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418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d7491d-f79e-4aea-806d-6af326bc2a89">
      <Terms xmlns="http://schemas.microsoft.com/office/infopath/2007/PartnerControls"/>
    </lcf76f155ced4ddcb4097134ff3c332f>
    <TaxCatchAll xmlns="6439fd26-faf3-48d9-97dc-b31bed96667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002842C6AC3F4F8AE40B7DEE528D83" ma:contentTypeVersion="19" ma:contentTypeDescription="Create a new document." ma:contentTypeScope="" ma:versionID="090ff51071a15182c506508a3b2114c0">
  <xsd:schema xmlns:xsd="http://www.w3.org/2001/XMLSchema" xmlns:xs="http://www.w3.org/2001/XMLSchema" xmlns:p="http://schemas.microsoft.com/office/2006/metadata/properties" xmlns:ns2="cfd7491d-f79e-4aea-806d-6af326bc2a89" xmlns:ns3="6439fd26-faf3-48d9-97dc-b31bed966674" targetNamespace="http://schemas.microsoft.com/office/2006/metadata/properties" ma:root="true" ma:fieldsID="dae91a30b39604ad11d2445649186f2f" ns2:_="" ns3:_="">
    <xsd:import namespace="cfd7491d-f79e-4aea-806d-6af326bc2a89"/>
    <xsd:import namespace="6439fd26-faf3-48d9-97dc-b31bed96667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d7491d-f79e-4aea-806d-6af326bc2a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febfc9b-23e9-475f-892e-1eca44aac4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39fd26-faf3-48d9-97dc-b31bed96667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7ac4ade3-3927-49af-8bd2-83268f94684c}" ma:internalName="TaxCatchAll" ma:showField="CatchAllData" ma:web="6439fd26-faf3-48d9-97dc-b31bed9666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d7491d-f79e-4aea-806d-6af326bc2a89">
      <Terms xmlns="http://schemas.microsoft.com/office/infopath/2007/PartnerControls"/>
    </lcf76f155ced4ddcb4097134ff3c332f>
    <TaxCatchAll xmlns="6439fd26-faf3-48d9-97dc-b31bed966674" xsi:nil="true"/>
  </documentManagement>
</p:propertie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F4FBBC-097F-4DBD-954C-1D99B16E5B8F}">
  <ds:schemaRefs>
    <ds:schemaRef ds:uri="6439fd26-faf3-48d9-97dc-b31bed966674"/>
    <ds:schemaRef ds:uri="cfd7491d-f79e-4aea-806d-6af326bc2a8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24EA62C-3AA0-407E-8120-3D790F7E66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d7491d-f79e-4aea-806d-6af326bc2a89"/>
    <ds:schemaRef ds:uri="6439fd26-faf3-48d9-97dc-b31bed9666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179B40E-492E-48D9-BEDA-D5BC9A9B3776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5CFD440E-80E3-49FB-A802-4E8953254F1A}">
  <ds:schemaRefs>
    <ds:schemaRef ds:uri="http://purl.org/dc/dcmitype/"/>
    <ds:schemaRef ds:uri="http://schemas.microsoft.com/office/2006/documentManagement/types"/>
    <ds:schemaRef ds:uri="cfd7491d-f79e-4aea-806d-6af326bc2a89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6439fd26-faf3-48d9-97dc-b31bed966674"/>
    <ds:schemaRef ds:uri="http://www.w3.org/XML/1998/namespace"/>
    <ds:schemaRef ds:uri="http://purl.org/dc/elements/1.1/"/>
  </ds:schemaRefs>
</ds:datastoreItem>
</file>

<file path=customXml/itemProps5.xml><?xml version="1.0" encoding="utf-8"?>
<ds:datastoreItem xmlns:ds="http://schemas.openxmlformats.org/officeDocument/2006/customXml" ds:itemID="{5B48AFE2-214A-4AA2-8861-DB812902269E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765a8de5-cf94-44f0-9caf-ae5bf8cfa366}" enabled="0" method="" siteId="{765a8de5-cf94-44f0-9caf-ae5bf8cfa366}" removed="1"/>
  <clbl:label id="{7ec50e16-3787-4697-b086-795dd54b8c9a}" enabled="0" method="" siteId="{7ec50e16-3787-4697-b086-795dd54b8c9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691</Words>
  <Application>Microsoft Office PowerPoint</Application>
  <PresentationFormat>Widescreen</PresentationFormat>
  <Paragraphs>167</Paragraphs>
  <Slides>17</Slides>
  <Notes>6</Notes>
  <HiddenSlides>0</HiddenSlides>
  <MMClips>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Aptos</vt:lpstr>
      <vt:lpstr>Aptos Display</vt:lpstr>
      <vt:lpstr>Arial</vt:lpstr>
      <vt:lpstr>Calibri</vt:lpstr>
      <vt:lpstr>Calibri Light</vt:lpstr>
      <vt:lpstr>Courier New</vt:lpstr>
      <vt:lpstr>Segoe UI</vt:lpstr>
      <vt:lpstr>office theme</vt:lpstr>
      <vt:lpstr>SE PA AWWA Spring 2026 Conference</vt:lpstr>
      <vt:lpstr>Team Introduction</vt:lpstr>
      <vt:lpstr>Agenda</vt:lpstr>
      <vt:lpstr>Partner – Lifetime Wells International</vt:lpstr>
      <vt:lpstr>PowerPoint Presentation</vt:lpstr>
      <vt:lpstr>Asset Management ArcGIS Field Maps </vt:lpstr>
      <vt:lpstr>ArcGIS Mapping/Data Collection</vt:lpstr>
      <vt:lpstr>Sustainability Challenges </vt:lpstr>
      <vt:lpstr>PowerPoint Presentation</vt:lpstr>
      <vt:lpstr>Fall VESL Team October 2025</vt:lpstr>
      <vt:lpstr>Assessment: Proposed Mechanization - Fall 2025</vt:lpstr>
      <vt:lpstr>Why we recommended Agbagblakope</vt:lpstr>
      <vt:lpstr>PowerPoint Presentation</vt:lpstr>
      <vt:lpstr>PowerPoint Presentation</vt:lpstr>
      <vt:lpstr>Future Work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Jordan Ermilio</dc:creator>
  <cp:lastModifiedBy>Christopher Fantozzi</cp:lastModifiedBy>
  <cp:revision>119</cp:revision>
  <dcterms:created xsi:type="dcterms:W3CDTF">2026-03-27T19:53:02Z</dcterms:created>
  <dcterms:modified xsi:type="dcterms:W3CDTF">2026-04-06T04:25:04Z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0x010100AC002842C6AC3F4F8AE40B7DEE528D83</vt:lpwstr>
  </property>
  <property fmtid="{D5CDD505-2E9C-101B-9397-08002B2CF9AE}" pid="3" name="MediaServiceImageTags">
    <vt:lpwstr/>
  </property>
</Properties>
</file>